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3" r:id="rId21"/>
    <p:sldId id="274" r:id="rId22"/>
    <p:sldId id="275" r:id="rId23"/>
    <p:sldId id="27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9" autoAdjust="0"/>
    <p:restoredTop sz="34985" autoAdjust="0"/>
  </p:normalViewPr>
  <p:slideViewPr>
    <p:cSldViewPr snapToGrid="0">
      <p:cViewPr varScale="1">
        <p:scale>
          <a:sx n="30" d="100"/>
          <a:sy n="30" d="100"/>
        </p:scale>
        <p:origin x="265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ce Whisenant" userId="b467d7fa-d59c-493e-b978-c33c0e64eefe" providerId="ADAL" clId="{115CF462-1442-435A-97D9-C165A5607522}"/>
    <pc:docChg chg="modSld">
      <pc:chgData name="Lance Whisenant" userId="b467d7fa-d59c-493e-b978-c33c0e64eefe" providerId="ADAL" clId="{115CF462-1442-435A-97D9-C165A5607522}" dt="2026-07-13T20:17:58.055" v="126" actId="20577"/>
      <pc:docMkLst>
        <pc:docMk/>
      </pc:docMkLst>
      <pc:sldChg chg="modNotesTx">
        <pc:chgData name="Lance Whisenant" userId="b467d7fa-d59c-493e-b978-c33c0e64eefe" providerId="ADAL" clId="{115CF462-1442-435A-97D9-C165A5607522}" dt="2026-07-13T20:16:51.363" v="36" actId="20577"/>
        <pc:sldMkLst>
          <pc:docMk/>
          <pc:sldMk cId="2245412304" sldId="258"/>
        </pc:sldMkLst>
      </pc:sldChg>
      <pc:sldChg chg="modNotesTx">
        <pc:chgData name="Lance Whisenant" userId="b467d7fa-d59c-493e-b978-c33c0e64eefe" providerId="ADAL" clId="{115CF462-1442-435A-97D9-C165A5607522}" dt="2026-07-13T20:17:10.535" v="56" actId="20577"/>
        <pc:sldMkLst>
          <pc:docMk/>
          <pc:sldMk cId="196505366" sldId="259"/>
        </pc:sldMkLst>
      </pc:sldChg>
      <pc:sldChg chg="modNotesTx">
        <pc:chgData name="Lance Whisenant" userId="b467d7fa-d59c-493e-b978-c33c0e64eefe" providerId="ADAL" clId="{115CF462-1442-435A-97D9-C165A5607522}" dt="2026-07-13T20:17:32.675" v="91" actId="20577"/>
        <pc:sldMkLst>
          <pc:docMk/>
          <pc:sldMk cId="1370083775" sldId="260"/>
        </pc:sldMkLst>
      </pc:sldChg>
      <pc:sldChg chg="modNotesTx">
        <pc:chgData name="Lance Whisenant" userId="b467d7fa-d59c-493e-b978-c33c0e64eefe" providerId="ADAL" clId="{115CF462-1442-435A-97D9-C165A5607522}" dt="2026-07-13T20:17:42.999" v="106" actId="20577"/>
        <pc:sldMkLst>
          <pc:docMk/>
          <pc:sldMk cId="3958597986" sldId="261"/>
        </pc:sldMkLst>
      </pc:sldChg>
      <pc:sldChg chg="modNotesTx">
        <pc:chgData name="Lance Whisenant" userId="b467d7fa-d59c-493e-b978-c33c0e64eefe" providerId="ADAL" clId="{115CF462-1442-435A-97D9-C165A5607522}" dt="2026-07-13T20:17:58.055" v="126" actId="20577"/>
        <pc:sldMkLst>
          <pc:docMk/>
          <pc:sldMk cId="4242275468" sldId="262"/>
        </pc:sldMkLst>
      </pc:sldChg>
    </pc:docChg>
  </pc:docChgLst>
  <pc:docChgLst>
    <pc:chgData name="Lance Whisenant" userId="b467d7fa-d59c-493e-b978-c33c0e64eefe" providerId="ADAL" clId="{6FD7F00C-A2B0-4201-AE35-208F24CFE31D}"/>
    <pc:docChg chg="modSld">
      <pc:chgData name="Lance Whisenant" userId="b467d7fa-d59c-493e-b978-c33c0e64eefe" providerId="ADAL" clId="{6FD7F00C-A2B0-4201-AE35-208F24CFE31D}" dt="2026-07-15T13:56:38.137" v="27" actId="20577"/>
      <pc:docMkLst>
        <pc:docMk/>
      </pc:docMkLst>
      <pc:sldChg chg="modNotesTx">
        <pc:chgData name="Lance Whisenant" userId="b467d7fa-d59c-493e-b978-c33c0e64eefe" providerId="ADAL" clId="{6FD7F00C-A2B0-4201-AE35-208F24CFE31D}" dt="2026-07-15T13:55:58.227" v="0" actId="20577"/>
        <pc:sldMkLst>
          <pc:docMk/>
          <pc:sldMk cId="89717405" sldId="257"/>
        </pc:sldMkLst>
      </pc:sldChg>
      <pc:sldChg chg="modNotesTx">
        <pc:chgData name="Lance Whisenant" userId="b467d7fa-d59c-493e-b978-c33c0e64eefe" providerId="ADAL" clId="{6FD7F00C-A2B0-4201-AE35-208F24CFE31D}" dt="2026-07-15T13:56:09.752" v="10" actId="20577"/>
        <pc:sldMkLst>
          <pc:docMk/>
          <pc:sldMk cId="2245412304" sldId="258"/>
        </pc:sldMkLst>
      </pc:sldChg>
      <pc:sldChg chg="modNotesTx">
        <pc:chgData name="Lance Whisenant" userId="b467d7fa-d59c-493e-b978-c33c0e64eefe" providerId="ADAL" clId="{6FD7F00C-A2B0-4201-AE35-208F24CFE31D}" dt="2026-07-15T13:56:20.610" v="12" actId="20577"/>
        <pc:sldMkLst>
          <pc:docMk/>
          <pc:sldMk cId="196505366" sldId="259"/>
        </pc:sldMkLst>
      </pc:sldChg>
      <pc:sldChg chg="modNotesTx">
        <pc:chgData name="Lance Whisenant" userId="b467d7fa-d59c-493e-b978-c33c0e64eefe" providerId="ADAL" clId="{6FD7F00C-A2B0-4201-AE35-208F24CFE31D}" dt="2026-07-15T13:56:30.224" v="17" actId="20577"/>
        <pc:sldMkLst>
          <pc:docMk/>
          <pc:sldMk cId="3958597986" sldId="261"/>
        </pc:sldMkLst>
      </pc:sldChg>
      <pc:sldChg chg="modNotesTx">
        <pc:chgData name="Lance Whisenant" userId="b467d7fa-d59c-493e-b978-c33c0e64eefe" providerId="ADAL" clId="{6FD7F00C-A2B0-4201-AE35-208F24CFE31D}" dt="2026-07-15T13:56:38.137" v="27" actId="20577"/>
        <pc:sldMkLst>
          <pc:docMk/>
          <pc:sldMk cId="4242275468" sldId="262"/>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1D9E24-01C1-4195-86FC-5B530B445849}" type="doc">
      <dgm:prSet loTypeId="urn:microsoft.com/office/officeart/2018/5/layout/CenteredIconLabelDescriptionList" loCatId="icon" qsTypeId="urn:microsoft.com/office/officeart/2005/8/quickstyle/simple1" qsCatId="simple" csTypeId="urn:microsoft.com/office/officeart/2018/5/colors/Iconchunking_neutralbg_colorful2" csCatId="colorful" phldr="1"/>
      <dgm:spPr/>
      <dgm:t>
        <a:bodyPr/>
        <a:lstStyle/>
        <a:p>
          <a:endParaRPr lang="en-US"/>
        </a:p>
      </dgm:t>
    </dgm:pt>
    <dgm:pt modelId="{885452F8-D42E-4685-AF23-C6A809EAEEDA}">
      <dgm:prSet/>
      <dgm:spPr/>
      <dgm:t>
        <a:bodyPr/>
        <a:lstStyle/>
        <a:p>
          <a:pPr>
            <a:defRPr b="1"/>
          </a:pPr>
          <a:r>
            <a:rPr lang="en-US"/>
            <a:t>OpenAI's Advanced Model Objectives</a:t>
          </a:r>
        </a:p>
      </dgm:t>
    </dgm:pt>
    <dgm:pt modelId="{B6D29A81-C005-4725-A155-108818722640}" type="parTrans" cxnId="{203D5E56-4B13-4A90-B500-6CC1A686C1D7}">
      <dgm:prSet/>
      <dgm:spPr/>
      <dgm:t>
        <a:bodyPr/>
        <a:lstStyle/>
        <a:p>
          <a:endParaRPr lang="en-US"/>
        </a:p>
      </dgm:t>
    </dgm:pt>
    <dgm:pt modelId="{16163A86-2323-4F08-8094-78248FC9EE67}" type="sibTrans" cxnId="{203D5E56-4B13-4A90-B500-6CC1A686C1D7}">
      <dgm:prSet/>
      <dgm:spPr/>
      <dgm:t>
        <a:bodyPr/>
        <a:lstStyle/>
        <a:p>
          <a:endParaRPr lang="en-US"/>
        </a:p>
      </dgm:t>
    </dgm:pt>
    <dgm:pt modelId="{4CB4E930-569D-4895-85DD-0FBBD9C5C20E}">
      <dgm:prSet/>
      <dgm:spPr/>
      <dgm:t>
        <a:bodyPr/>
        <a:lstStyle/>
        <a:p>
          <a:r>
            <a:rPr lang="en-US"/>
            <a:t>Conduct research by browsing the web autonomously</a:t>
          </a:r>
        </a:p>
      </dgm:t>
    </dgm:pt>
    <dgm:pt modelId="{FE565ACD-17C8-4332-B22D-D24124AE2D0C}" type="parTrans" cxnId="{B86D51CF-03F6-423F-BFFD-9F93FCFFCEE1}">
      <dgm:prSet/>
      <dgm:spPr/>
      <dgm:t>
        <a:bodyPr/>
        <a:lstStyle/>
        <a:p>
          <a:endParaRPr lang="en-US"/>
        </a:p>
      </dgm:t>
    </dgm:pt>
    <dgm:pt modelId="{E09A5E81-98FC-4DAD-BE53-238C19F004BA}" type="sibTrans" cxnId="{B86D51CF-03F6-423F-BFFD-9F93FCFFCEE1}">
      <dgm:prSet/>
      <dgm:spPr/>
      <dgm:t>
        <a:bodyPr/>
        <a:lstStyle/>
        <a:p>
          <a:endParaRPr lang="en-US"/>
        </a:p>
      </dgm:t>
    </dgm:pt>
    <dgm:pt modelId="{9F3C561A-BD61-452C-9D3A-EDAF47BF292A}">
      <dgm:prSet/>
      <dgm:spPr/>
      <dgm:t>
        <a:bodyPr/>
        <a:lstStyle/>
        <a:p>
          <a:r>
            <a:rPr lang="en-US"/>
            <a:t>Assist with a computer-using agent for actionable findings</a:t>
          </a:r>
        </a:p>
      </dgm:t>
    </dgm:pt>
    <dgm:pt modelId="{7F4BA6B7-A333-4151-9F09-1FCF09184ACB}" type="parTrans" cxnId="{2BAE03DB-2E54-43D7-BCC5-B184CDC782A4}">
      <dgm:prSet/>
      <dgm:spPr/>
      <dgm:t>
        <a:bodyPr/>
        <a:lstStyle/>
        <a:p>
          <a:endParaRPr lang="en-US"/>
        </a:p>
      </dgm:t>
    </dgm:pt>
    <dgm:pt modelId="{A855E101-334F-40D8-8CC9-00F831061546}" type="sibTrans" cxnId="{2BAE03DB-2E54-43D7-BCC5-B184CDC782A4}">
      <dgm:prSet/>
      <dgm:spPr/>
      <dgm:t>
        <a:bodyPr/>
        <a:lstStyle/>
        <a:p>
          <a:endParaRPr lang="en-US"/>
        </a:p>
      </dgm:t>
    </dgm:pt>
    <dgm:pt modelId="{E51848DA-20AB-4FB1-A94B-A53504151C7A}">
      <dgm:prSet/>
      <dgm:spPr/>
      <dgm:t>
        <a:bodyPr/>
        <a:lstStyle/>
        <a:p>
          <a:pPr>
            <a:defRPr b="1"/>
          </a:pPr>
          <a:r>
            <a:rPr lang="en-US"/>
            <a:t>Testing on Software and ML Engineering Tasks</a:t>
          </a:r>
        </a:p>
      </dgm:t>
    </dgm:pt>
    <dgm:pt modelId="{24402269-46BC-4FAA-BD97-3241C0C6C427}" type="parTrans" cxnId="{D519F2F8-3C04-4D41-B42C-6AD06EAB0F19}">
      <dgm:prSet/>
      <dgm:spPr/>
      <dgm:t>
        <a:bodyPr/>
        <a:lstStyle/>
        <a:p>
          <a:endParaRPr lang="en-US"/>
        </a:p>
      </dgm:t>
    </dgm:pt>
    <dgm:pt modelId="{D5D54182-2EE6-4A69-9D4D-943C6E2CF227}" type="sibTrans" cxnId="{D519F2F8-3C04-4D41-B42C-6AD06EAB0F19}">
      <dgm:prSet/>
      <dgm:spPr/>
      <dgm:t>
        <a:bodyPr/>
        <a:lstStyle/>
        <a:p>
          <a:endParaRPr lang="en-US"/>
        </a:p>
      </dgm:t>
    </dgm:pt>
    <dgm:pt modelId="{F330C019-D1EF-4370-9AEA-0A1FAF1EDB65}">
      <dgm:prSet/>
      <dgm:spPr/>
      <dgm:t>
        <a:bodyPr/>
        <a:lstStyle/>
        <a:p>
          <a:r>
            <a:rPr lang="en-US"/>
            <a:t>Plans to evaluate model's performance in technical roles</a:t>
          </a:r>
        </a:p>
      </dgm:t>
    </dgm:pt>
    <dgm:pt modelId="{116DB896-95ED-42E2-8959-25F4AD5286E5}" type="parTrans" cxnId="{BDFF37C3-0F9C-4B5D-9E74-AC6F55D3AE79}">
      <dgm:prSet/>
      <dgm:spPr/>
      <dgm:t>
        <a:bodyPr/>
        <a:lstStyle/>
        <a:p>
          <a:endParaRPr lang="en-US"/>
        </a:p>
      </dgm:t>
    </dgm:pt>
    <dgm:pt modelId="{FC180C1F-C71A-479C-A76D-BDB024BE2FAB}" type="sibTrans" cxnId="{BDFF37C3-0F9C-4B5D-9E74-AC6F55D3AE79}">
      <dgm:prSet/>
      <dgm:spPr/>
      <dgm:t>
        <a:bodyPr/>
        <a:lstStyle/>
        <a:p>
          <a:endParaRPr lang="en-US"/>
        </a:p>
      </dgm:t>
    </dgm:pt>
    <dgm:pt modelId="{5AAF21C5-3DDB-4BD1-8697-F4A256773B80}">
      <dgm:prSet/>
      <dgm:spPr/>
      <dgm:t>
        <a:bodyPr/>
        <a:lstStyle/>
        <a:p>
          <a:pPr>
            <a:defRPr b="1"/>
          </a:pPr>
          <a:r>
            <a:rPr lang="en-US"/>
            <a:t>Implications of Accelerated AI Development</a:t>
          </a:r>
        </a:p>
      </dgm:t>
    </dgm:pt>
    <dgm:pt modelId="{2560590F-4720-4CB1-B88E-32CD1B8D8A76}" type="parTrans" cxnId="{6A36ED08-09C9-4540-B398-30A94833B1D6}">
      <dgm:prSet/>
      <dgm:spPr/>
      <dgm:t>
        <a:bodyPr/>
        <a:lstStyle/>
        <a:p>
          <a:endParaRPr lang="en-US"/>
        </a:p>
      </dgm:t>
    </dgm:pt>
    <dgm:pt modelId="{7DFAB797-3546-4DD0-BFB5-2FC302F2AB2F}" type="sibTrans" cxnId="{6A36ED08-09C9-4540-B398-30A94833B1D6}">
      <dgm:prSet/>
      <dgm:spPr/>
      <dgm:t>
        <a:bodyPr/>
        <a:lstStyle/>
        <a:p>
          <a:endParaRPr lang="en-US"/>
        </a:p>
      </dgm:t>
    </dgm:pt>
    <dgm:pt modelId="{886D3360-360F-406B-8685-C360F5279148}">
      <dgm:prSet/>
      <dgm:spPr/>
      <dgm:t>
        <a:bodyPr/>
        <a:lstStyle/>
        <a:p>
          <a:r>
            <a:rPr lang="en-US"/>
            <a:t>Excitement and concern over automated AI research</a:t>
          </a:r>
        </a:p>
      </dgm:t>
    </dgm:pt>
    <dgm:pt modelId="{B033290C-F23A-4354-824A-84F1A80F88D4}" type="parTrans" cxnId="{020B291D-1317-4C09-BB70-2AE8802CD73F}">
      <dgm:prSet/>
      <dgm:spPr/>
      <dgm:t>
        <a:bodyPr/>
        <a:lstStyle/>
        <a:p>
          <a:endParaRPr lang="en-US"/>
        </a:p>
      </dgm:t>
    </dgm:pt>
    <dgm:pt modelId="{11EED393-AB38-4BC5-B523-1F9DECA446A2}" type="sibTrans" cxnId="{020B291D-1317-4C09-BB70-2AE8802CD73F}">
      <dgm:prSet/>
      <dgm:spPr/>
      <dgm:t>
        <a:bodyPr/>
        <a:lstStyle/>
        <a:p>
          <a:endParaRPr lang="en-US"/>
        </a:p>
      </dgm:t>
    </dgm:pt>
    <dgm:pt modelId="{9DF6BEA2-D694-41DB-8AF6-17268B869BD9}">
      <dgm:prSet/>
      <dgm:spPr/>
      <dgm:t>
        <a:bodyPr/>
        <a:lstStyle/>
        <a:p>
          <a:r>
            <a:rPr lang="en-US"/>
            <a:t>Uncertainty about the current stage of progress</a:t>
          </a:r>
        </a:p>
      </dgm:t>
    </dgm:pt>
    <dgm:pt modelId="{3C5E847F-C0B1-42EB-A930-05ACF3EE12C1}" type="parTrans" cxnId="{E1B3A829-B3FE-4859-81C0-CBDDCD56E446}">
      <dgm:prSet/>
      <dgm:spPr/>
      <dgm:t>
        <a:bodyPr/>
        <a:lstStyle/>
        <a:p>
          <a:endParaRPr lang="en-US"/>
        </a:p>
      </dgm:t>
    </dgm:pt>
    <dgm:pt modelId="{DCF24BC0-22A9-4AED-85E6-76E422FEF27D}" type="sibTrans" cxnId="{E1B3A829-B3FE-4859-81C0-CBDDCD56E446}">
      <dgm:prSet/>
      <dgm:spPr/>
      <dgm:t>
        <a:bodyPr/>
        <a:lstStyle/>
        <a:p>
          <a:endParaRPr lang="en-US"/>
        </a:p>
      </dgm:t>
    </dgm:pt>
    <dgm:pt modelId="{998877EB-3E7E-49B5-89B5-5D6C68C9A4C2}" type="pres">
      <dgm:prSet presAssocID="{2B1D9E24-01C1-4195-86FC-5B530B445849}" presName="root" presStyleCnt="0">
        <dgm:presLayoutVars>
          <dgm:dir/>
          <dgm:resizeHandles val="exact"/>
        </dgm:presLayoutVars>
      </dgm:prSet>
      <dgm:spPr/>
    </dgm:pt>
    <dgm:pt modelId="{B5804E34-3175-4869-AAC8-1383A2772404}" type="pres">
      <dgm:prSet presAssocID="{885452F8-D42E-4685-AF23-C6A809EAEEDA}" presName="compNode" presStyleCnt="0"/>
      <dgm:spPr/>
    </dgm:pt>
    <dgm:pt modelId="{BE23667E-54DF-4316-B175-4D8D3BFFFB7B}" type="pres">
      <dgm:prSet presAssocID="{885452F8-D42E-4685-AF23-C6A809EAEEDA}"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onitor"/>
        </a:ext>
      </dgm:extLst>
    </dgm:pt>
    <dgm:pt modelId="{4B00D680-FADB-459B-BDFB-0C64795E3BC6}" type="pres">
      <dgm:prSet presAssocID="{885452F8-D42E-4685-AF23-C6A809EAEEDA}" presName="iconSpace" presStyleCnt="0"/>
      <dgm:spPr/>
    </dgm:pt>
    <dgm:pt modelId="{2D4FE593-605A-4EEC-9C4F-FF4DAC0279FD}" type="pres">
      <dgm:prSet presAssocID="{885452F8-D42E-4685-AF23-C6A809EAEEDA}" presName="parTx" presStyleLbl="revTx" presStyleIdx="0" presStyleCnt="6">
        <dgm:presLayoutVars>
          <dgm:chMax val="0"/>
          <dgm:chPref val="0"/>
        </dgm:presLayoutVars>
      </dgm:prSet>
      <dgm:spPr/>
    </dgm:pt>
    <dgm:pt modelId="{F0D197B7-E263-4A5E-8E46-8AE041170AC9}" type="pres">
      <dgm:prSet presAssocID="{885452F8-D42E-4685-AF23-C6A809EAEEDA}" presName="txSpace" presStyleCnt="0"/>
      <dgm:spPr/>
    </dgm:pt>
    <dgm:pt modelId="{6A4D00D6-BA75-4885-93BB-8169A544DE69}" type="pres">
      <dgm:prSet presAssocID="{885452F8-D42E-4685-AF23-C6A809EAEEDA}" presName="desTx" presStyleLbl="revTx" presStyleIdx="1" presStyleCnt="6">
        <dgm:presLayoutVars/>
      </dgm:prSet>
      <dgm:spPr/>
    </dgm:pt>
    <dgm:pt modelId="{D75488CF-1B28-4296-8DEA-710CD8CF9BDD}" type="pres">
      <dgm:prSet presAssocID="{16163A86-2323-4F08-8094-78248FC9EE67}" presName="sibTrans" presStyleCnt="0"/>
      <dgm:spPr/>
    </dgm:pt>
    <dgm:pt modelId="{4D7A6EC6-F827-4CFA-9D7D-437B0813020D}" type="pres">
      <dgm:prSet presAssocID="{E51848DA-20AB-4FB1-A94B-A53504151C7A}" presName="compNode" presStyleCnt="0"/>
      <dgm:spPr/>
    </dgm:pt>
    <dgm:pt modelId="{55759412-308E-4A0E-B228-6B05A43ACDF1}" type="pres">
      <dgm:prSet presAssocID="{E51848DA-20AB-4FB1-A94B-A53504151C7A}"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ears"/>
        </a:ext>
      </dgm:extLst>
    </dgm:pt>
    <dgm:pt modelId="{FAD6DECA-4E5B-4E37-BEAB-2C848DF216AB}" type="pres">
      <dgm:prSet presAssocID="{E51848DA-20AB-4FB1-A94B-A53504151C7A}" presName="iconSpace" presStyleCnt="0"/>
      <dgm:spPr/>
    </dgm:pt>
    <dgm:pt modelId="{E2AA3933-5F62-4275-8257-F72A3F8B8D6B}" type="pres">
      <dgm:prSet presAssocID="{E51848DA-20AB-4FB1-A94B-A53504151C7A}" presName="parTx" presStyleLbl="revTx" presStyleIdx="2" presStyleCnt="6">
        <dgm:presLayoutVars>
          <dgm:chMax val="0"/>
          <dgm:chPref val="0"/>
        </dgm:presLayoutVars>
      </dgm:prSet>
      <dgm:spPr/>
    </dgm:pt>
    <dgm:pt modelId="{570E25E4-9D71-4381-AA37-DC7F3EA44F6A}" type="pres">
      <dgm:prSet presAssocID="{E51848DA-20AB-4FB1-A94B-A53504151C7A}" presName="txSpace" presStyleCnt="0"/>
      <dgm:spPr/>
    </dgm:pt>
    <dgm:pt modelId="{07470E14-7A4E-4410-889E-849939E0424C}" type="pres">
      <dgm:prSet presAssocID="{E51848DA-20AB-4FB1-A94B-A53504151C7A}" presName="desTx" presStyleLbl="revTx" presStyleIdx="3" presStyleCnt="6">
        <dgm:presLayoutVars/>
      </dgm:prSet>
      <dgm:spPr/>
    </dgm:pt>
    <dgm:pt modelId="{B8CCEAF3-7426-4E2E-8CA0-9CE7D6B78550}" type="pres">
      <dgm:prSet presAssocID="{D5D54182-2EE6-4A69-9D4D-943C6E2CF227}" presName="sibTrans" presStyleCnt="0"/>
      <dgm:spPr/>
    </dgm:pt>
    <dgm:pt modelId="{3125E5AD-A4B9-4E60-824D-6824EF011461}" type="pres">
      <dgm:prSet presAssocID="{5AAF21C5-3DDB-4BD1-8697-F4A256773B80}" presName="compNode" presStyleCnt="0"/>
      <dgm:spPr/>
    </dgm:pt>
    <dgm:pt modelId="{F078142F-E068-482D-9E3A-B140980FBB2B}" type="pres">
      <dgm:prSet presAssocID="{5AAF21C5-3DDB-4BD1-8697-F4A256773B80}"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ead with Gears"/>
        </a:ext>
      </dgm:extLst>
    </dgm:pt>
    <dgm:pt modelId="{45314588-2E9A-4000-A099-5BBF15A3D2CC}" type="pres">
      <dgm:prSet presAssocID="{5AAF21C5-3DDB-4BD1-8697-F4A256773B80}" presName="iconSpace" presStyleCnt="0"/>
      <dgm:spPr/>
    </dgm:pt>
    <dgm:pt modelId="{57247920-B7DC-4582-81EA-C583FB3F36DB}" type="pres">
      <dgm:prSet presAssocID="{5AAF21C5-3DDB-4BD1-8697-F4A256773B80}" presName="parTx" presStyleLbl="revTx" presStyleIdx="4" presStyleCnt="6">
        <dgm:presLayoutVars>
          <dgm:chMax val="0"/>
          <dgm:chPref val="0"/>
        </dgm:presLayoutVars>
      </dgm:prSet>
      <dgm:spPr/>
    </dgm:pt>
    <dgm:pt modelId="{BF12C0A3-C31C-4A43-8B37-0B009346793B}" type="pres">
      <dgm:prSet presAssocID="{5AAF21C5-3DDB-4BD1-8697-F4A256773B80}" presName="txSpace" presStyleCnt="0"/>
      <dgm:spPr/>
    </dgm:pt>
    <dgm:pt modelId="{8D485628-8CB4-4E2B-98E7-F60B54DF91C4}" type="pres">
      <dgm:prSet presAssocID="{5AAF21C5-3DDB-4BD1-8697-F4A256773B80}" presName="desTx" presStyleLbl="revTx" presStyleIdx="5" presStyleCnt="6">
        <dgm:presLayoutVars/>
      </dgm:prSet>
      <dgm:spPr/>
    </dgm:pt>
  </dgm:ptLst>
  <dgm:cxnLst>
    <dgm:cxn modelId="{6A36ED08-09C9-4540-B398-30A94833B1D6}" srcId="{2B1D9E24-01C1-4195-86FC-5B530B445849}" destId="{5AAF21C5-3DDB-4BD1-8697-F4A256773B80}" srcOrd="2" destOrd="0" parTransId="{2560590F-4720-4CB1-B88E-32CD1B8D8A76}" sibTransId="{7DFAB797-3546-4DD0-BFB5-2FC302F2AB2F}"/>
    <dgm:cxn modelId="{DE22320D-25C8-44CC-9450-43E046C14F0A}" type="presOf" srcId="{F330C019-D1EF-4370-9AEA-0A1FAF1EDB65}" destId="{07470E14-7A4E-4410-889E-849939E0424C}" srcOrd="0" destOrd="0" presId="urn:microsoft.com/office/officeart/2018/5/layout/CenteredIconLabelDescriptionList"/>
    <dgm:cxn modelId="{5AF8B618-B505-45DD-BBFC-143A19C45899}" type="presOf" srcId="{9F3C561A-BD61-452C-9D3A-EDAF47BF292A}" destId="{6A4D00D6-BA75-4885-93BB-8169A544DE69}" srcOrd="0" destOrd="1" presId="urn:microsoft.com/office/officeart/2018/5/layout/CenteredIconLabelDescriptionList"/>
    <dgm:cxn modelId="{020B291D-1317-4C09-BB70-2AE8802CD73F}" srcId="{5AAF21C5-3DDB-4BD1-8697-F4A256773B80}" destId="{886D3360-360F-406B-8685-C360F5279148}" srcOrd="0" destOrd="0" parTransId="{B033290C-F23A-4354-824A-84F1A80F88D4}" sibTransId="{11EED393-AB38-4BC5-B523-1F9DECA446A2}"/>
    <dgm:cxn modelId="{E8223928-B488-4B41-90B7-C8C4A22C1EED}" type="presOf" srcId="{E51848DA-20AB-4FB1-A94B-A53504151C7A}" destId="{E2AA3933-5F62-4275-8257-F72A3F8B8D6B}" srcOrd="0" destOrd="0" presId="urn:microsoft.com/office/officeart/2018/5/layout/CenteredIconLabelDescriptionList"/>
    <dgm:cxn modelId="{E1B3A829-B3FE-4859-81C0-CBDDCD56E446}" srcId="{5AAF21C5-3DDB-4BD1-8697-F4A256773B80}" destId="{9DF6BEA2-D694-41DB-8AF6-17268B869BD9}" srcOrd="1" destOrd="0" parTransId="{3C5E847F-C0B1-42EB-A930-05ACF3EE12C1}" sibTransId="{DCF24BC0-22A9-4AED-85E6-76E422FEF27D}"/>
    <dgm:cxn modelId="{684A2174-4EFA-42D7-8116-43994C8E592B}" type="presOf" srcId="{885452F8-D42E-4685-AF23-C6A809EAEEDA}" destId="{2D4FE593-605A-4EEC-9C4F-FF4DAC0279FD}" srcOrd="0" destOrd="0" presId="urn:microsoft.com/office/officeart/2018/5/layout/CenteredIconLabelDescriptionList"/>
    <dgm:cxn modelId="{68246354-0DC7-409F-B398-3C9EBEF9B395}" type="presOf" srcId="{2B1D9E24-01C1-4195-86FC-5B530B445849}" destId="{998877EB-3E7E-49B5-89B5-5D6C68C9A4C2}" srcOrd="0" destOrd="0" presId="urn:microsoft.com/office/officeart/2018/5/layout/CenteredIconLabelDescriptionList"/>
    <dgm:cxn modelId="{203D5E56-4B13-4A90-B500-6CC1A686C1D7}" srcId="{2B1D9E24-01C1-4195-86FC-5B530B445849}" destId="{885452F8-D42E-4685-AF23-C6A809EAEEDA}" srcOrd="0" destOrd="0" parTransId="{B6D29A81-C005-4725-A155-108818722640}" sibTransId="{16163A86-2323-4F08-8094-78248FC9EE67}"/>
    <dgm:cxn modelId="{DAA6AF9A-7153-4509-A457-EDDBA629A2A6}" type="presOf" srcId="{4CB4E930-569D-4895-85DD-0FBBD9C5C20E}" destId="{6A4D00D6-BA75-4885-93BB-8169A544DE69}" srcOrd="0" destOrd="0" presId="urn:microsoft.com/office/officeart/2018/5/layout/CenteredIconLabelDescriptionList"/>
    <dgm:cxn modelId="{38EA17B7-425A-486A-8E7F-CC7FAE8798B2}" type="presOf" srcId="{9DF6BEA2-D694-41DB-8AF6-17268B869BD9}" destId="{8D485628-8CB4-4E2B-98E7-F60B54DF91C4}" srcOrd="0" destOrd="1" presId="urn:microsoft.com/office/officeart/2018/5/layout/CenteredIconLabelDescriptionList"/>
    <dgm:cxn modelId="{BDFF37C3-0F9C-4B5D-9E74-AC6F55D3AE79}" srcId="{E51848DA-20AB-4FB1-A94B-A53504151C7A}" destId="{F330C019-D1EF-4370-9AEA-0A1FAF1EDB65}" srcOrd="0" destOrd="0" parTransId="{116DB896-95ED-42E2-8959-25F4AD5286E5}" sibTransId="{FC180C1F-C71A-479C-A76D-BDB024BE2FAB}"/>
    <dgm:cxn modelId="{B86D51CF-03F6-423F-BFFD-9F93FCFFCEE1}" srcId="{885452F8-D42E-4685-AF23-C6A809EAEEDA}" destId="{4CB4E930-569D-4895-85DD-0FBBD9C5C20E}" srcOrd="0" destOrd="0" parTransId="{FE565ACD-17C8-4332-B22D-D24124AE2D0C}" sibTransId="{E09A5E81-98FC-4DAD-BE53-238C19F004BA}"/>
    <dgm:cxn modelId="{2BAE03DB-2E54-43D7-BCC5-B184CDC782A4}" srcId="{885452F8-D42E-4685-AF23-C6A809EAEEDA}" destId="{9F3C561A-BD61-452C-9D3A-EDAF47BF292A}" srcOrd="1" destOrd="0" parTransId="{7F4BA6B7-A333-4151-9F09-1FCF09184ACB}" sibTransId="{A855E101-334F-40D8-8CC9-00F831061546}"/>
    <dgm:cxn modelId="{9F192EE9-A286-4387-A054-83C107E2D4A5}" type="presOf" srcId="{5AAF21C5-3DDB-4BD1-8697-F4A256773B80}" destId="{57247920-B7DC-4582-81EA-C583FB3F36DB}" srcOrd="0" destOrd="0" presId="urn:microsoft.com/office/officeart/2018/5/layout/CenteredIconLabelDescriptionList"/>
    <dgm:cxn modelId="{D519F2F8-3C04-4D41-B42C-6AD06EAB0F19}" srcId="{2B1D9E24-01C1-4195-86FC-5B530B445849}" destId="{E51848DA-20AB-4FB1-A94B-A53504151C7A}" srcOrd="1" destOrd="0" parTransId="{24402269-46BC-4FAA-BD97-3241C0C6C427}" sibTransId="{D5D54182-2EE6-4A69-9D4D-943C6E2CF227}"/>
    <dgm:cxn modelId="{B4E314FF-A167-4156-8E29-20692C8C2D1C}" type="presOf" srcId="{886D3360-360F-406B-8685-C360F5279148}" destId="{8D485628-8CB4-4E2B-98E7-F60B54DF91C4}" srcOrd="0" destOrd="0" presId="urn:microsoft.com/office/officeart/2018/5/layout/CenteredIconLabelDescriptionList"/>
    <dgm:cxn modelId="{134BFE66-6572-459C-9E4D-6569F10AB82E}" type="presParOf" srcId="{998877EB-3E7E-49B5-89B5-5D6C68C9A4C2}" destId="{B5804E34-3175-4869-AAC8-1383A2772404}" srcOrd="0" destOrd="0" presId="urn:microsoft.com/office/officeart/2018/5/layout/CenteredIconLabelDescriptionList"/>
    <dgm:cxn modelId="{4DB49C70-9B51-4D60-80E1-9E78413BF714}" type="presParOf" srcId="{B5804E34-3175-4869-AAC8-1383A2772404}" destId="{BE23667E-54DF-4316-B175-4D8D3BFFFB7B}" srcOrd="0" destOrd="0" presId="urn:microsoft.com/office/officeart/2018/5/layout/CenteredIconLabelDescriptionList"/>
    <dgm:cxn modelId="{C04E265E-7ADF-470E-B1B7-58B6A92A458B}" type="presParOf" srcId="{B5804E34-3175-4869-AAC8-1383A2772404}" destId="{4B00D680-FADB-459B-BDFB-0C64795E3BC6}" srcOrd="1" destOrd="0" presId="urn:microsoft.com/office/officeart/2018/5/layout/CenteredIconLabelDescriptionList"/>
    <dgm:cxn modelId="{1C6F2227-71BF-4326-9AF7-04064B729B05}" type="presParOf" srcId="{B5804E34-3175-4869-AAC8-1383A2772404}" destId="{2D4FE593-605A-4EEC-9C4F-FF4DAC0279FD}" srcOrd="2" destOrd="0" presId="urn:microsoft.com/office/officeart/2018/5/layout/CenteredIconLabelDescriptionList"/>
    <dgm:cxn modelId="{9D68B875-AEE5-4DE2-954E-A4137DE20895}" type="presParOf" srcId="{B5804E34-3175-4869-AAC8-1383A2772404}" destId="{F0D197B7-E263-4A5E-8E46-8AE041170AC9}" srcOrd="3" destOrd="0" presId="urn:microsoft.com/office/officeart/2018/5/layout/CenteredIconLabelDescriptionList"/>
    <dgm:cxn modelId="{7CAD2338-F120-4652-B03E-7D6259E72D8D}" type="presParOf" srcId="{B5804E34-3175-4869-AAC8-1383A2772404}" destId="{6A4D00D6-BA75-4885-93BB-8169A544DE69}" srcOrd="4" destOrd="0" presId="urn:microsoft.com/office/officeart/2018/5/layout/CenteredIconLabelDescriptionList"/>
    <dgm:cxn modelId="{7DABC23E-2348-4D22-9B91-B10A6DB7934B}" type="presParOf" srcId="{998877EB-3E7E-49B5-89B5-5D6C68C9A4C2}" destId="{D75488CF-1B28-4296-8DEA-710CD8CF9BDD}" srcOrd="1" destOrd="0" presId="urn:microsoft.com/office/officeart/2018/5/layout/CenteredIconLabelDescriptionList"/>
    <dgm:cxn modelId="{2E752BEF-1029-497D-B873-CEF513B967BD}" type="presParOf" srcId="{998877EB-3E7E-49B5-89B5-5D6C68C9A4C2}" destId="{4D7A6EC6-F827-4CFA-9D7D-437B0813020D}" srcOrd="2" destOrd="0" presId="urn:microsoft.com/office/officeart/2018/5/layout/CenteredIconLabelDescriptionList"/>
    <dgm:cxn modelId="{7793D124-634B-46CA-83B4-876338E2C3EA}" type="presParOf" srcId="{4D7A6EC6-F827-4CFA-9D7D-437B0813020D}" destId="{55759412-308E-4A0E-B228-6B05A43ACDF1}" srcOrd="0" destOrd="0" presId="urn:microsoft.com/office/officeart/2018/5/layout/CenteredIconLabelDescriptionList"/>
    <dgm:cxn modelId="{E8673370-1EF7-4EA6-8D9C-3E8A76287EFB}" type="presParOf" srcId="{4D7A6EC6-F827-4CFA-9D7D-437B0813020D}" destId="{FAD6DECA-4E5B-4E37-BEAB-2C848DF216AB}" srcOrd="1" destOrd="0" presId="urn:microsoft.com/office/officeart/2018/5/layout/CenteredIconLabelDescriptionList"/>
    <dgm:cxn modelId="{F576F204-957C-492E-A805-EE659D8FEDD5}" type="presParOf" srcId="{4D7A6EC6-F827-4CFA-9D7D-437B0813020D}" destId="{E2AA3933-5F62-4275-8257-F72A3F8B8D6B}" srcOrd="2" destOrd="0" presId="urn:microsoft.com/office/officeart/2018/5/layout/CenteredIconLabelDescriptionList"/>
    <dgm:cxn modelId="{B1A8D4D6-4845-4EC2-8071-4C7C442BCB0C}" type="presParOf" srcId="{4D7A6EC6-F827-4CFA-9D7D-437B0813020D}" destId="{570E25E4-9D71-4381-AA37-DC7F3EA44F6A}" srcOrd="3" destOrd="0" presId="urn:microsoft.com/office/officeart/2018/5/layout/CenteredIconLabelDescriptionList"/>
    <dgm:cxn modelId="{8771C553-FD06-44E4-ACED-05FA5F93DFA3}" type="presParOf" srcId="{4D7A6EC6-F827-4CFA-9D7D-437B0813020D}" destId="{07470E14-7A4E-4410-889E-849939E0424C}" srcOrd="4" destOrd="0" presId="urn:microsoft.com/office/officeart/2018/5/layout/CenteredIconLabelDescriptionList"/>
    <dgm:cxn modelId="{0F68DEC5-2145-4366-8FBA-553CC0BCD4D6}" type="presParOf" srcId="{998877EB-3E7E-49B5-89B5-5D6C68C9A4C2}" destId="{B8CCEAF3-7426-4E2E-8CA0-9CE7D6B78550}" srcOrd="3" destOrd="0" presId="urn:microsoft.com/office/officeart/2018/5/layout/CenteredIconLabelDescriptionList"/>
    <dgm:cxn modelId="{3E31383B-5F3E-412F-ABBE-21FA314F7A20}" type="presParOf" srcId="{998877EB-3E7E-49B5-89B5-5D6C68C9A4C2}" destId="{3125E5AD-A4B9-4E60-824D-6824EF011461}" srcOrd="4" destOrd="0" presId="urn:microsoft.com/office/officeart/2018/5/layout/CenteredIconLabelDescriptionList"/>
    <dgm:cxn modelId="{1AFF8AC7-AEAE-43C4-A8FD-0421711F5380}" type="presParOf" srcId="{3125E5AD-A4B9-4E60-824D-6824EF011461}" destId="{F078142F-E068-482D-9E3A-B140980FBB2B}" srcOrd="0" destOrd="0" presId="urn:microsoft.com/office/officeart/2018/5/layout/CenteredIconLabelDescriptionList"/>
    <dgm:cxn modelId="{FDF94642-962C-49B9-BD99-BD7C33E864E7}" type="presParOf" srcId="{3125E5AD-A4B9-4E60-824D-6824EF011461}" destId="{45314588-2E9A-4000-A099-5BBF15A3D2CC}" srcOrd="1" destOrd="0" presId="urn:microsoft.com/office/officeart/2018/5/layout/CenteredIconLabelDescriptionList"/>
    <dgm:cxn modelId="{0CFE2D23-40EE-470C-B214-73CE75C0DA75}" type="presParOf" srcId="{3125E5AD-A4B9-4E60-824D-6824EF011461}" destId="{57247920-B7DC-4582-81EA-C583FB3F36DB}" srcOrd="2" destOrd="0" presId="urn:microsoft.com/office/officeart/2018/5/layout/CenteredIconLabelDescriptionList"/>
    <dgm:cxn modelId="{1A5CD459-8B5D-48B4-8B82-E4CCCEB06CD1}" type="presParOf" srcId="{3125E5AD-A4B9-4E60-824D-6824EF011461}" destId="{BF12C0A3-C31C-4A43-8B37-0B009346793B}" srcOrd="3" destOrd="0" presId="urn:microsoft.com/office/officeart/2018/5/layout/CenteredIconLabelDescriptionList"/>
    <dgm:cxn modelId="{F5968B41-9C86-4A69-9374-DB9842B9F33B}" type="presParOf" srcId="{3125E5AD-A4B9-4E60-824D-6824EF011461}" destId="{8D485628-8CB4-4E2B-98E7-F60B54DF91C4}"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3667E-54DF-4316-B175-4D8D3BFFFB7B}">
      <dsp:nvSpPr>
        <dsp:cNvPr id="0" name=""/>
        <dsp:cNvSpPr/>
      </dsp:nvSpPr>
      <dsp:spPr>
        <a:xfrm>
          <a:off x="1064346" y="908412"/>
          <a:ext cx="1142859" cy="11428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D4FE593-605A-4EEC-9C4F-FF4DAC0279FD}">
      <dsp:nvSpPr>
        <dsp:cNvPr id="0" name=""/>
        <dsp:cNvSpPr/>
      </dsp:nvSpPr>
      <dsp:spPr>
        <a:xfrm>
          <a:off x="3120" y="2162965"/>
          <a:ext cx="3265312" cy="489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b="1"/>
          </a:pPr>
          <a:r>
            <a:rPr lang="en-US" sz="1700" kern="1200"/>
            <a:t>OpenAI's Advanced Model Objectives</a:t>
          </a:r>
        </a:p>
      </dsp:txBody>
      <dsp:txXfrm>
        <a:off x="3120" y="2162965"/>
        <a:ext cx="3265312" cy="489796"/>
      </dsp:txXfrm>
    </dsp:sp>
    <dsp:sp modelId="{6A4D00D6-BA75-4885-93BB-8169A544DE69}">
      <dsp:nvSpPr>
        <dsp:cNvPr id="0" name=""/>
        <dsp:cNvSpPr/>
      </dsp:nvSpPr>
      <dsp:spPr>
        <a:xfrm>
          <a:off x="3120" y="2704713"/>
          <a:ext cx="3265312" cy="801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Conduct research by browsing the web autonomously</a:t>
          </a:r>
        </a:p>
        <a:p>
          <a:pPr marL="0" lvl="0" indent="0" algn="ctr" defTabSz="577850">
            <a:lnSpc>
              <a:spcPct val="90000"/>
            </a:lnSpc>
            <a:spcBef>
              <a:spcPct val="0"/>
            </a:spcBef>
            <a:spcAft>
              <a:spcPct val="35000"/>
            </a:spcAft>
            <a:buNone/>
          </a:pPr>
          <a:r>
            <a:rPr lang="en-US" sz="1300" kern="1200"/>
            <a:t>Assist with a computer-using agent for actionable findings</a:t>
          </a:r>
        </a:p>
      </dsp:txBody>
      <dsp:txXfrm>
        <a:off x="3120" y="2704713"/>
        <a:ext cx="3265312" cy="801227"/>
      </dsp:txXfrm>
    </dsp:sp>
    <dsp:sp modelId="{55759412-308E-4A0E-B228-6B05A43ACDF1}">
      <dsp:nvSpPr>
        <dsp:cNvPr id="0" name=""/>
        <dsp:cNvSpPr/>
      </dsp:nvSpPr>
      <dsp:spPr>
        <a:xfrm>
          <a:off x="4901088" y="908412"/>
          <a:ext cx="1142859" cy="11428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AA3933-5F62-4275-8257-F72A3F8B8D6B}">
      <dsp:nvSpPr>
        <dsp:cNvPr id="0" name=""/>
        <dsp:cNvSpPr/>
      </dsp:nvSpPr>
      <dsp:spPr>
        <a:xfrm>
          <a:off x="3839862" y="2162965"/>
          <a:ext cx="3265312" cy="489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b="1"/>
          </a:pPr>
          <a:r>
            <a:rPr lang="en-US" sz="1700" kern="1200"/>
            <a:t>Testing on Software and ML Engineering Tasks</a:t>
          </a:r>
        </a:p>
      </dsp:txBody>
      <dsp:txXfrm>
        <a:off x="3839862" y="2162965"/>
        <a:ext cx="3265312" cy="489796"/>
      </dsp:txXfrm>
    </dsp:sp>
    <dsp:sp modelId="{07470E14-7A4E-4410-889E-849939E0424C}">
      <dsp:nvSpPr>
        <dsp:cNvPr id="0" name=""/>
        <dsp:cNvSpPr/>
      </dsp:nvSpPr>
      <dsp:spPr>
        <a:xfrm>
          <a:off x="3839862" y="2704713"/>
          <a:ext cx="3265312" cy="801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Plans to evaluate model's performance in technical roles</a:t>
          </a:r>
        </a:p>
      </dsp:txBody>
      <dsp:txXfrm>
        <a:off x="3839862" y="2704713"/>
        <a:ext cx="3265312" cy="801227"/>
      </dsp:txXfrm>
    </dsp:sp>
    <dsp:sp modelId="{F078142F-E068-482D-9E3A-B140980FBB2B}">
      <dsp:nvSpPr>
        <dsp:cNvPr id="0" name=""/>
        <dsp:cNvSpPr/>
      </dsp:nvSpPr>
      <dsp:spPr>
        <a:xfrm>
          <a:off x="8737831" y="908412"/>
          <a:ext cx="1142859" cy="114285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247920-B7DC-4582-81EA-C583FB3F36DB}">
      <dsp:nvSpPr>
        <dsp:cNvPr id="0" name=""/>
        <dsp:cNvSpPr/>
      </dsp:nvSpPr>
      <dsp:spPr>
        <a:xfrm>
          <a:off x="7676604" y="2162965"/>
          <a:ext cx="3265312" cy="489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b="1"/>
          </a:pPr>
          <a:r>
            <a:rPr lang="en-US" sz="1700" kern="1200"/>
            <a:t>Implications of Accelerated AI Development</a:t>
          </a:r>
        </a:p>
      </dsp:txBody>
      <dsp:txXfrm>
        <a:off x="7676604" y="2162965"/>
        <a:ext cx="3265312" cy="489796"/>
      </dsp:txXfrm>
    </dsp:sp>
    <dsp:sp modelId="{8D485628-8CB4-4E2B-98E7-F60B54DF91C4}">
      <dsp:nvSpPr>
        <dsp:cNvPr id="0" name=""/>
        <dsp:cNvSpPr/>
      </dsp:nvSpPr>
      <dsp:spPr>
        <a:xfrm>
          <a:off x="7676604" y="2704713"/>
          <a:ext cx="3265312" cy="801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Excitement and concern over automated AI research</a:t>
          </a:r>
        </a:p>
        <a:p>
          <a:pPr marL="0" lvl="0" indent="0" algn="ctr" defTabSz="577850">
            <a:lnSpc>
              <a:spcPct val="90000"/>
            </a:lnSpc>
            <a:spcBef>
              <a:spcPct val="0"/>
            </a:spcBef>
            <a:spcAft>
              <a:spcPct val="35000"/>
            </a:spcAft>
            <a:buNone/>
          </a:pPr>
          <a:r>
            <a:rPr lang="en-US" sz="1300" kern="1200"/>
            <a:t>Uncertainty about the current stage of progress</a:t>
          </a:r>
        </a:p>
      </dsp:txBody>
      <dsp:txXfrm>
        <a:off x="7676604" y="2704713"/>
        <a:ext cx="3265312" cy="801227"/>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5881A-E838-4832-9A3F-516E61D5CF23}" type="datetimeFigureOut">
              <a:rPr lang="en-US" smtClean="0"/>
              <a:t>7/15/2026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75525F-5141-494E-ABC6-36A8AD7AD9A7}" type="slidenum">
              <a:rPr lang="en-US" smtClean="0"/>
              <a:t>‹#›</a:t>
            </a:fld>
            <a:endParaRPr lang="en-US"/>
          </a:p>
        </p:txBody>
      </p:sp>
    </p:spTree>
    <p:extLst>
      <p:ext uri="{BB962C8B-B14F-4D97-AF65-F5344CB8AC3E}">
        <p14:creationId xmlns:p14="http://schemas.microsoft.com/office/powerpoint/2010/main" val="3921686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8E6784-DB6F-435A-B788-337F283F06A1}" type="slidenum">
              <a:rPr lang="en-US" smtClean="0"/>
              <a:t>1</a:t>
            </a:fld>
            <a:endParaRPr lang="en-US"/>
          </a:p>
        </p:txBody>
      </p:sp>
    </p:spTree>
    <p:extLst>
      <p:ext uri="{BB962C8B-B14F-4D97-AF65-F5344CB8AC3E}">
        <p14:creationId xmlns:p14="http://schemas.microsoft.com/office/powerpoint/2010/main" val="1160770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A78E6784-DB6F-435A-B788-337F283F06A1}" type="slidenum">
              <a:rPr lang="en-US" smtClean="0"/>
              <a:t>2</a:t>
            </a:fld>
            <a:endParaRPr lang="en-US"/>
          </a:p>
        </p:txBody>
      </p:sp>
    </p:spTree>
    <p:extLst>
      <p:ext uri="{BB962C8B-B14F-4D97-AF65-F5344CB8AC3E}">
        <p14:creationId xmlns:p14="http://schemas.microsoft.com/office/powerpoint/2010/main" val="3895031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Introducing Project Strawberry by OpenAI, formerly QSTAR, a breakthrough in AI with advanced reasoning and web research capabilities, set to revolutionize software and machine learning engineering.
OpenAI's secret project Strawberry: OpenAI is working on a new AI technology code-named Strawberry, which used to be called QSTAR and was the cause of a major internal dispute in 2023.
Strawberry's reasoning and research capabilities: Strawberry is able to perform long-horizon tasks that require planning and sustained action and can use the web to conduct research with the help of a computer-using agent. OpenAI plans to test its abilities on software and machine learning engineering.
</a:t>
            </a:r>
          </a:p>
        </p:txBody>
      </p:sp>
      <p:sp>
        <p:nvSpPr>
          <p:cNvPr id="4" name="Slide Number Placeholder 3"/>
          <p:cNvSpPr>
            <a:spLocks noGrp="1"/>
          </p:cNvSpPr>
          <p:nvPr>
            <p:ph type="sldNum" sz="quarter" idx="5"/>
          </p:nvPr>
        </p:nvSpPr>
        <p:spPr/>
        <p:txBody>
          <a:bodyPr/>
          <a:lstStyle/>
          <a:p>
            <a:fld id="{A78E6784-DB6F-435A-B788-337F283F06A1}" type="slidenum">
              <a:rPr lang="en-US" smtClean="0"/>
              <a:t>3</a:t>
            </a:fld>
            <a:endParaRPr lang="en-US"/>
          </a:p>
        </p:txBody>
      </p:sp>
    </p:spTree>
    <p:extLst>
      <p:ext uri="{BB962C8B-B14F-4D97-AF65-F5344CB8AC3E}">
        <p14:creationId xmlns:p14="http://schemas.microsoft.com/office/powerpoint/2010/main" val="1112242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we're exploring two cutting-edge AI technologies. First, OpenAI's 'Strawberry', a project that could change AI's planning and execution abilities. Second, the STAR research by Google and Stanford, where AI models self-improve, potentially outpacing human intelligence.
</a:t>
            </a:r>
          </a:p>
        </p:txBody>
      </p:sp>
      <p:sp>
        <p:nvSpPr>
          <p:cNvPr id="4" name="Slide Number Placeholder 3"/>
          <p:cNvSpPr>
            <a:spLocks noGrp="1"/>
          </p:cNvSpPr>
          <p:nvPr>
            <p:ph type="sldNum" sz="quarter" idx="5"/>
          </p:nvPr>
        </p:nvSpPr>
        <p:spPr/>
        <p:txBody>
          <a:bodyPr/>
          <a:lstStyle/>
          <a:p>
            <a:fld id="{A78E6784-DB6F-435A-B788-337F283F06A1}" type="slidenum">
              <a:rPr lang="en-US" smtClean="0"/>
              <a:t>4</a:t>
            </a:fld>
            <a:endParaRPr lang="en-US"/>
          </a:p>
        </p:txBody>
      </p:sp>
    </p:spTree>
    <p:extLst>
      <p:ext uri="{BB962C8B-B14F-4D97-AF65-F5344CB8AC3E}">
        <p14:creationId xmlns:p14="http://schemas.microsoft.com/office/powerpoint/2010/main" val="387430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exploring the groundbreaking STAR project by Google and Stanford, which reveals the potential for AI to self-improve and exceed human intelligence, signaling a new era of rapid AI advancements with profound societal effects.
Original Content:
The potential of self-improving AI: A research paper by Google and Stanford researchers, called STAR (https://arxiv.org/abs/2203.14465), shows how AI models can bootstrap themselves into higher intelligence levels by      iteratively creating their own training data. This could lead to AI models that transcend human intelligence and pose serious challenges for humanity.
Implications: Potential for self-improving AI to surpass human intelligence and automate AI research, leading to rapid advancements and significant societal impact.
</a:t>
            </a:r>
          </a:p>
        </p:txBody>
      </p:sp>
      <p:sp>
        <p:nvSpPr>
          <p:cNvPr id="4" name="Slide Number Placeholder 3"/>
          <p:cNvSpPr>
            <a:spLocks noGrp="1"/>
          </p:cNvSpPr>
          <p:nvPr>
            <p:ph type="sldNum" sz="quarter" idx="5"/>
          </p:nvPr>
        </p:nvSpPr>
        <p:spPr/>
        <p:txBody>
          <a:bodyPr/>
          <a:lstStyle/>
          <a:p>
            <a:fld id="{A78E6784-DB6F-435A-B788-337F283F06A1}" type="slidenum">
              <a:rPr lang="en-US" smtClean="0"/>
              <a:t>5</a:t>
            </a:fld>
            <a:endParaRPr lang="en-US"/>
          </a:p>
        </p:txBody>
      </p:sp>
    </p:spTree>
    <p:extLst>
      <p:ext uri="{BB962C8B-B14F-4D97-AF65-F5344CB8AC3E}">
        <p14:creationId xmlns:p14="http://schemas.microsoft.com/office/powerpoint/2010/main" val="3173839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OpenAI faced a pivotal moment when researchers alerted the board to a potential AI breakthrough, leading to the firing of two team members amidst allegations of information leaks.
Original Content:
OpenAI's researchers warn of AI breakthrough: OpenAI's researchers had warned the board of directors of a possible AI breakthrough ahead of the CEO's firing in 2023. Two researchers who worked on the AI safety team and the reasoning team were later fired for allegedly leaking information.
</a:t>
            </a:r>
          </a:p>
        </p:txBody>
      </p:sp>
      <p:sp>
        <p:nvSpPr>
          <p:cNvPr id="4" name="Slide Number Placeholder 3"/>
          <p:cNvSpPr>
            <a:spLocks noGrp="1"/>
          </p:cNvSpPr>
          <p:nvPr>
            <p:ph type="sldNum" sz="quarter" idx="5"/>
          </p:nvPr>
        </p:nvSpPr>
        <p:spPr/>
        <p:txBody>
          <a:bodyPr/>
          <a:lstStyle/>
          <a:p>
            <a:fld id="{A78E6784-DB6F-435A-B788-337F283F06A1}" type="slidenum">
              <a:rPr lang="en-US" smtClean="0"/>
              <a:t>6</a:t>
            </a:fld>
            <a:endParaRPr lang="en-US"/>
          </a:p>
        </p:txBody>
      </p:sp>
    </p:spTree>
    <p:extLst>
      <p:ext uri="{BB962C8B-B14F-4D97-AF65-F5344CB8AC3E}">
        <p14:creationId xmlns:p14="http://schemas.microsoft.com/office/powerpoint/2010/main" val="336451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Automated AI research could lead to an intelligence explosion, creating AI systems much smarter than humans. This presents both opportunities and challenges, raising important ethical and practical questions.
Original Content:
The implications of automated AI research: Automated AI research could accelerate algorithmic progress and create an intelligence explosion, resulting in AI systems that are vastly smarter than humans. This could have both exciting and terrifying consequences for the future of humanity.
Concerns: The acceleration of AI capabilities raises ethical and practical questions about the future of AI and its integration into various sectors.
</a:t>
            </a:r>
          </a:p>
        </p:txBody>
      </p:sp>
      <p:sp>
        <p:nvSpPr>
          <p:cNvPr id="4" name="Slide Number Placeholder 3"/>
          <p:cNvSpPr>
            <a:spLocks noGrp="1"/>
          </p:cNvSpPr>
          <p:nvPr>
            <p:ph type="sldNum" sz="quarter" idx="5"/>
          </p:nvPr>
        </p:nvSpPr>
        <p:spPr/>
        <p:txBody>
          <a:bodyPr/>
          <a:lstStyle/>
          <a:p>
            <a:fld id="{A78E6784-DB6F-435A-B788-337F283F06A1}" type="slidenum">
              <a:rPr lang="en-US" smtClean="0"/>
              <a:t>7</a:t>
            </a:fld>
            <a:endParaRPr lang="en-US"/>
          </a:p>
        </p:txBody>
      </p:sp>
    </p:spTree>
    <p:extLst>
      <p:ext uri="{BB962C8B-B14F-4D97-AF65-F5344CB8AC3E}">
        <p14:creationId xmlns:p14="http://schemas.microsoft.com/office/powerpoint/2010/main" val="236749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contemplate the future of AI technology together. Share your insights on its potential benefits and the risks it may pose.
Original Content:
The video concludes by inviting viewers to share their thoughts on the potential and risks of such advancements in AI technology.
</a:t>
            </a:r>
          </a:p>
        </p:txBody>
      </p:sp>
      <p:sp>
        <p:nvSpPr>
          <p:cNvPr id="4" name="Slide Number Placeholder 3"/>
          <p:cNvSpPr>
            <a:spLocks noGrp="1"/>
          </p:cNvSpPr>
          <p:nvPr>
            <p:ph type="sldNum" sz="quarter" idx="5"/>
          </p:nvPr>
        </p:nvSpPr>
        <p:spPr/>
        <p:txBody>
          <a:bodyPr/>
          <a:lstStyle/>
          <a:p>
            <a:fld id="{A78E6784-DB6F-435A-B788-337F283F06A1}" type="slidenum">
              <a:rPr lang="en-US" smtClean="0"/>
              <a:t>8</a:t>
            </a:fld>
            <a:endParaRPr lang="en-US"/>
          </a:p>
        </p:txBody>
      </p:sp>
    </p:spTree>
    <p:extLst>
      <p:ext uri="{BB962C8B-B14F-4D97-AF65-F5344CB8AC3E}">
        <p14:creationId xmlns:p14="http://schemas.microsoft.com/office/powerpoint/2010/main" val="1996403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Leopold Ashen Bruner and Pavlo's work on AI safety and reasoning could lead to AI models conducting their own research by 2027, without the need for robotics.
Original Content:
Leopold Ashen Bruner and Pavlo worked on the AI safety team and the team responsible for improving the reasoning capabilities of AI models. Here's an excerpt from a report called "Situational Awareness" that Bruner published after his termination from OpenAI. He believes that within the next several years, we will see fully automated AI research being conducted by AI models.
"We don't need robotics for AI to automate AI research. The job of an AI researcher is fairly straightforward: read machine learning literature, come up with new questions or ideas, implement experiments to test those ideas, interpret the results, and repeat. This all seems squarely in the domain where simple extrapolations of current AI capabilities could easily take us to or beyond the abilities of the best humans by 2027."
</a:t>
            </a:r>
          </a:p>
        </p:txBody>
      </p:sp>
      <p:sp>
        <p:nvSpPr>
          <p:cNvPr id="4" name="Slide Number Placeholder 3"/>
          <p:cNvSpPr>
            <a:spLocks noGrp="1"/>
          </p:cNvSpPr>
          <p:nvPr>
            <p:ph type="sldNum" sz="quarter" idx="5"/>
          </p:nvPr>
        </p:nvSpPr>
        <p:spPr/>
        <p:txBody>
          <a:bodyPr/>
          <a:lstStyle/>
          <a:p>
            <a:fld id="{A78E6784-DB6F-435A-B788-337F283F06A1}" type="slidenum">
              <a:rPr lang="en-US" smtClean="0"/>
              <a:t>9</a:t>
            </a:fld>
            <a:endParaRPr lang="en-US"/>
          </a:p>
        </p:txBody>
      </p:sp>
    </p:spTree>
    <p:extLst>
      <p:ext uri="{BB962C8B-B14F-4D97-AF65-F5344CB8AC3E}">
        <p14:creationId xmlns:p14="http://schemas.microsoft.com/office/powerpoint/2010/main" val="628922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 we're exploring the transformative potential of AI models in research. Unlike humans, these models can infinitely replicate, process vast amounts of data, and rapidly gain experience. This could lead to an intelligence explosion, birthing AI systems far smarter than any human.
Original Content:
Unlike humans, AI models can be copied infinitely. Automated AI researchers will have enormous advantages over human researchers. They will be able to read every single machine learning paper ever written and deeply think about every experiment ever conducted. They will learn in parallel from each of their copies and rapidly accumulate the equivalent of millennia of experience. They will be able to write millions of lines of complex code, keep the entire code base in context, and spend human decades or more checking and rechecking every line of code for bugs and optimizations.
All the improvements they unlock for AI will also apply to them. Each smarter model will be more capable of automated AI research. Automated AI research could accelerate algorithmic progress, creating an intelligence explosion. The AI systems we will see by the end of the intelligence explosion would be vastly smarter than humans.
</a:t>
            </a:r>
          </a:p>
        </p:txBody>
      </p:sp>
      <p:sp>
        <p:nvSpPr>
          <p:cNvPr id="4" name="Slide Number Placeholder 3"/>
          <p:cNvSpPr>
            <a:spLocks noGrp="1"/>
          </p:cNvSpPr>
          <p:nvPr>
            <p:ph type="sldNum" sz="quarter" idx="5"/>
          </p:nvPr>
        </p:nvSpPr>
        <p:spPr/>
        <p:txBody>
          <a:bodyPr/>
          <a:lstStyle/>
          <a:p>
            <a:fld id="{A78E6784-DB6F-435A-B788-337F283F06A1}" type="slidenum">
              <a:rPr lang="en-US" smtClean="0"/>
              <a:t>10</a:t>
            </a:fld>
            <a:endParaRPr lang="en-US"/>
          </a:p>
        </p:txBody>
      </p:sp>
    </p:spTree>
    <p:extLst>
      <p:ext uri="{BB962C8B-B14F-4D97-AF65-F5344CB8AC3E}">
        <p14:creationId xmlns:p14="http://schemas.microsoft.com/office/powerpoint/2010/main" val="2375876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OpenAI aims to empower its models for autonomous web research and testing in software engineering. The rapid progress sparks both enthusiasm and concern about the future of AI research.
Original Content:
That's why the last line of the Reuters article, buried at the very end, might be the most important piece of this whole thing. OpenAI specifically wants its models to use these capabilities to conduct research by browsing the web autonomously with the assistance of a computer-using agent that can take actions based on its findings. OpenAI also plans to test its capabilities on doing the work of software and machine learning engineers. This suggests that the new advanced model is beginning to do automated AI research.
We're not sure where we are in this process, but it seems like the acceleration is already beginning. This development is both exciting and terrifying, as noted by the Stanford researcher behind that star paper. Is this a good thing? What are your thoughts?
</a:t>
            </a:r>
          </a:p>
        </p:txBody>
      </p:sp>
      <p:sp>
        <p:nvSpPr>
          <p:cNvPr id="4" name="Slide Number Placeholder 3"/>
          <p:cNvSpPr>
            <a:spLocks noGrp="1"/>
          </p:cNvSpPr>
          <p:nvPr>
            <p:ph type="sldNum" sz="quarter" idx="5"/>
          </p:nvPr>
        </p:nvSpPr>
        <p:spPr/>
        <p:txBody>
          <a:bodyPr/>
          <a:lstStyle/>
          <a:p>
            <a:fld id="{A78E6784-DB6F-435A-B788-337F283F06A1}" type="slidenum">
              <a:rPr lang="en-US" smtClean="0"/>
              <a:t>11</a:t>
            </a:fld>
            <a:endParaRPr lang="en-US"/>
          </a:p>
        </p:txBody>
      </p:sp>
    </p:spTree>
    <p:extLst>
      <p:ext uri="{BB962C8B-B14F-4D97-AF65-F5344CB8AC3E}">
        <p14:creationId xmlns:p14="http://schemas.microsoft.com/office/powerpoint/2010/main" val="383516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We're at a pivotal moment where progress is surging forward, sparking both wonder and worry. A key study from Stanford sheds light on this phase. Let's ponder, is this rapid pace beneficial?
Original Content:
We're not sure where we are in this process, but it seems like the acceleration is already beginning. This development is both exciting and terrifying, as noted by the Stanford researcher behind that star paper. Is this a good thing? What are your thoughts?
</a:t>
            </a:r>
          </a:p>
        </p:txBody>
      </p:sp>
      <p:sp>
        <p:nvSpPr>
          <p:cNvPr id="4" name="Slide Number Placeholder 3"/>
          <p:cNvSpPr>
            <a:spLocks noGrp="1"/>
          </p:cNvSpPr>
          <p:nvPr>
            <p:ph type="sldNum" sz="quarter" idx="5"/>
          </p:nvPr>
        </p:nvSpPr>
        <p:spPr/>
        <p:txBody>
          <a:bodyPr/>
          <a:lstStyle/>
          <a:p>
            <a:fld id="{A78E6784-DB6F-435A-B788-337F283F06A1}" type="slidenum">
              <a:rPr lang="en-US" smtClean="0"/>
              <a:t>20</a:t>
            </a:fld>
            <a:endParaRPr lang="en-US"/>
          </a:p>
        </p:txBody>
      </p:sp>
    </p:spTree>
    <p:extLst>
      <p:ext uri="{BB962C8B-B14F-4D97-AF65-F5344CB8AC3E}">
        <p14:creationId xmlns:p14="http://schemas.microsoft.com/office/powerpoint/2010/main" val="468315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7/15/2026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91367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7/15/2026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92859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7/15/2026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2515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7/15/2026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12161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7/15/2026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69411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7/15/2026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06787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7/15/2026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03212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7/15/2026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46108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7/15/2026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68019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7/15/2026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87461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7/15/2026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818679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7/15/2026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6087752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10135D4-D3A1-4556-B91B-4A12069D4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long row of satellite dishes in the sunset">
            <a:extLst>
              <a:ext uri="{FF2B5EF4-FFF2-40B4-BE49-F238E27FC236}">
                <a16:creationId xmlns:a16="http://schemas.microsoft.com/office/drawing/2014/main" id="{65E8525C-8781-3B08-0A7C-A4784FD08675}"/>
              </a:ext>
            </a:extLst>
          </p:cNvPr>
          <p:cNvPicPr>
            <a:picLocks noChangeAspect="1"/>
          </p:cNvPicPr>
          <p:nvPr/>
        </p:nvPicPr>
        <p:blipFill rotWithShape="1">
          <a:blip r:embed="rId3"/>
          <a:srcRect t="4958" b="10772"/>
          <a:stretch/>
        </p:blipFill>
        <p:spPr>
          <a:xfrm>
            <a:off x="20" y="-1"/>
            <a:ext cx="12191980" cy="6858001"/>
          </a:xfrm>
          <a:prstGeom prst="rect">
            <a:avLst/>
          </a:prstGeom>
        </p:spPr>
      </p:pic>
      <p:sp>
        <p:nvSpPr>
          <p:cNvPr id="19" name="Rectangle 18">
            <a:extLst>
              <a:ext uri="{FF2B5EF4-FFF2-40B4-BE49-F238E27FC236}">
                <a16:creationId xmlns:a16="http://schemas.microsoft.com/office/drawing/2014/main" id="{A9CCD9CD-49AE-3D3E-923B-81ECD3FBF7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2015" y="-752015"/>
            <a:ext cx="6858000" cy="8362030"/>
          </a:xfrm>
          <a:prstGeom prst="rect">
            <a:avLst/>
          </a:prstGeom>
          <a:gradFill>
            <a:gsLst>
              <a:gs pos="0">
                <a:srgbClr val="000000">
                  <a:alpha val="0"/>
                </a:srgbClr>
              </a:gs>
              <a:gs pos="55000">
                <a:srgbClr val="000000">
                  <a:alpha val="50000"/>
                </a:srgbClr>
              </a:gs>
              <a:gs pos="10000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EFCB27-EAD4-4624-E850-14F5711854EA}"/>
              </a:ext>
            </a:extLst>
          </p:cNvPr>
          <p:cNvSpPr>
            <a:spLocks noGrp="1"/>
          </p:cNvSpPr>
          <p:nvPr>
            <p:ph type="ctrTitle"/>
          </p:nvPr>
        </p:nvSpPr>
        <p:spPr>
          <a:xfrm>
            <a:off x="626918" y="3429000"/>
            <a:ext cx="4506064" cy="1888742"/>
          </a:xfrm>
        </p:spPr>
        <p:txBody>
          <a:bodyPr>
            <a:normAutofit/>
          </a:bodyPr>
          <a:lstStyle/>
          <a:p>
            <a:pPr algn="l"/>
            <a:r>
              <a:rPr lang="en-US" sz="3100" dirty="0">
                <a:solidFill>
                  <a:srgbClr val="FFFFFF"/>
                </a:solidFill>
              </a:rPr>
              <a:t>The Dawn of Automated AI Research and Its Implications</a:t>
            </a:r>
          </a:p>
        </p:txBody>
      </p:sp>
    </p:spTree>
    <p:extLst>
      <p:ext uri="{BB962C8B-B14F-4D97-AF65-F5344CB8AC3E}">
        <p14:creationId xmlns:p14="http://schemas.microsoft.com/office/powerpoint/2010/main" val="174631042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Close-up of a strawberry">
            <a:extLst>
              <a:ext uri="{FF2B5EF4-FFF2-40B4-BE49-F238E27FC236}">
                <a16:creationId xmlns:a16="http://schemas.microsoft.com/office/drawing/2014/main" id="{BF07050F-DB6F-9F79-111F-D5E57D858855}"/>
              </a:ext>
            </a:extLst>
          </p:cNvPr>
          <p:cNvPicPr>
            <a:picLocks noChangeAspect="1"/>
          </p:cNvPicPr>
          <p:nvPr/>
        </p:nvPicPr>
        <p:blipFill rotWithShape="1">
          <a:blip r:embed="rId3"/>
          <a:srcRect l="12214" r="25752" b="-2"/>
          <a:stretch/>
        </p:blipFill>
        <p:spPr>
          <a:xfrm>
            <a:off x="5818632" y="-1"/>
            <a:ext cx="6373368" cy="6857999"/>
          </a:xfrm>
          <a:prstGeom prst="rect">
            <a:avLst/>
          </a:prstGeom>
        </p:spPr>
      </p:pic>
      <p:sp>
        <p:nvSpPr>
          <p:cNvPr id="2" name="Title 1">
            <a:extLst>
              <a:ext uri="{FF2B5EF4-FFF2-40B4-BE49-F238E27FC236}">
                <a16:creationId xmlns:a16="http://schemas.microsoft.com/office/drawing/2014/main" id="{C78830C6-44DD-CF99-FC8E-293D98930A69}"/>
              </a:ext>
            </a:extLst>
          </p:cNvPr>
          <p:cNvSpPr>
            <a:spLocks noGrp="1"/>
          </p:cNvSpPr>
          <p:nvPr>
            <p:ph type="title"/>
          </p:nvPr>
        </p:nvSpPr>
        <p:spPr>
          <a:xfrm>
            <a:off x="614680" y="603504"/>
            <a:ext cx="4361688" cy="1527048"/>
          </a:xfrm>
        </p:spPr>
        <p:txBody>
          <a:bodyPr anchor="b">
            <a:normAutofit/>
          </a:bodyPr>
          <a:lstStyle/>
          <a:p>
            <a:r>
              <a:rPr lang="en-US" dirty="0"/>
              <a:t>Agenda</a:t>
            </a:r>
          </a:p>
        </p:txBody>
      </p:sp>
      <p:sp>
        <p:nvSpPr>
          <p:cNvPr id="3" name="Content Placeholder 2">
            <a:extLst>
              <a:ext uri="{FF2B5EF4-FFF2-40B4-BE49-F238E27FC236}">
                <a16:creationId xmlns:a16="http://schemas.microsoft.com/office/drawing/2014/main" id="{07BFC464-2F7D-EB31-47F5-4CECF52C0399}"/>
              </a:ext>
            </a:extLst>
          </p:cNvPr>
          <p:cNvSpPr>
            <a:spLocks noGrp="1"/>
          </p:cNvSpPr>
          <p:nvPr>
            <p:ph idx="1"/>
          </p:nvPr>
        </p:nvSpPr>
        <p:spPr>
          <a:xfrm>
            <a:off x="614679" y="2212848"/>
            <a:ext cx="4361688" cy="4096512"/>
          </a:xfrm>
        </p:spPr>
        <p:txBody>
          <a:bodyPr>
            <a:normAutofit/>
          </a:bodyPr>
          <a:lstStyle/>
          <a:p>
            <a:pPr>
              <a:lnSpc>
                <a:spcPct val="110000"/>
              </a:lnSpc>
            </a:pPr>
            <a:r>
              <a:rPr lang="en-US" sz="1400"/>
              <a:t>Introduction to Project Strawberry</a:t>
            </a:r>
          </a:p>
          <a:p>
            <a:pPr>
              <a:lnSpc>
                <a:spcPct val="110000"/>
              </a:lnSpc>
            </a:pPr>
            <a:r>
              <a:rPr lang="en-US" sz="1400"/>
              <a:t>Understanding Strawberry's Capabilities</a:t>
            </a:r>
          </a:p>
          <a:p>
            <a:pPr>
              <a:lnSpc>
                <a:spcPct val="110000"/>
              </a:lnSpc>
            </a:pPr>
            <a:r>
              <a:rPr lang="en-US" sz="1400"/>
              <a:t>The Potential of Self-Improving AI</a:t>
            </a:r>
          </a:p>
          <a:p>
            <a:pPr>
              <a:lnSpc>
                <a:spcPct val="110000"/>
              </a:lnSpc>
            </a:pPr>
            <a:r>
              <a:rPr lang="en-US" sz="1400"/>
              <a:t>OpenAI's Internal Dispute and AI Breakthrough Warning</a:t>
            </a:r>
          </a:p>
          <a:p>
            <a:pPr>
              <a:lnSpc>
                <a:spcPct val="110000"/>
              </a:lnSpc>
            </a:pPr>
            <a:r>
              <a:rPr lang="en-US" sz="1400"/>
              <a:t>Automated AI Research: Accelerating Progress</a:t>
            </a:r>
          </a:p>
          <a:p>
            <a:pPr>
              <a:lnSpc>
                <a:spcPct val="110000"/>
              </a:lnSpc>
            </a:pPr>
            <a:r>
              <a:rPr lang="en-US" sz="1400"/>
              <a:t>Viewer Engagement and Discussion Invitation</a:t>
            </a:r>
          </a:p>
          <a:p>
            <a:pPr>
              <a:lnSpc>
                <a:spcPct val="110000"/>
              </a:lnSpc>
            </a:pPr>
            <a:r>
              <a:rPr lang="en-US" sz="1400"/>
              <a:t>Implications of Automated AI Research</a:t>
            </a:r>
          </a:p>
          <a:p>
            <a:pPr>
              <a:lnSpc>
                <a:spcPct val="110000"/>
              </a:lnSpc>
            </a:pPr>
            <a:r>
              <a:rPr lang="en-US" sz="1400"/>
              <a:t>The Future of AI Research Automation</a:t>
            </a:r>
          </a:p>
          <a:p>
            <a:pPr>
              <a:lnSpc>
                <a:spcPct val="110000"/>
              </a:lnSpc>
            </a:pPr>
            <a:r>
              <a:rPr lang="en-US" sz="1400"/>
              <a:t>OpenAI's Plans for AI Research and Engineering</a:t>
            </a:r>
          </a:p>
        </p:txBody>
      </p:sp>
    </p:spTree>
    <p:extLst>
      <p:ext uri="{BB962C8B-B14F-4D97-AF65-F5344CB8AC3E}">
        <p14:creationId xmlns:p14="http://schemas.microsoft.com/office/powerpoint/2010/main" val="89717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I Technology. Businessman touch brain working data and Algorithm of Artificial Intelligence in the future business and coding software development synchronize network connection, Data science.">
            <a:extLst>
              <a:ext uri="{FF2B5EF4-FFF2-40B4-BE49-F238E27FC236}">
                <a16:creationId xmlns:a16="http://schemas.microsoft.com/office/drawing/2014/main" id="{7B7CB3C6-7475-48FD-B433-73D38CB1E982}"/>
              </a:ext>
            </a:extLst>
          </p:cNvPr>
          <p:cNvPicPr>
            <a:picLocks noGrp="1" noChangeAspect="1"/>
          </p:cNvPicPr>
          <p:nvPr>
            <p:ph sz="half" idx="1"/>
          </p:nvPr>
        </p:nvPicPr>
        <p:blipFill rotWithShape="1">
          <a:blip r:embed="rId3"/>
          <a:srcRect l="24363" r="40787"/>
          <a:stretch/>
        </p:blipFill>
        <p:spPr>
          <a:xfrm>
            <a:off x="1" y="10"/>
            <a:ext cx="6373368" cy="6857990"/>
          </a:xfrm>
          <a:prstGeom prst="rect">
            <a:avLst/>
          </a:prstGeom>
        </p:spPr>
      </p:pic>
      <p:sp>
        <p:nvSpPr>
          <p:cNvPr id="2" name="Title 1">
            <a:extLst>
              <a:ext uri="{FF2B5EF4-FFF2-40B4-BE49-F238E27FC236}">
                <a16:creationId xmlns:a16="http://schemas.microsoft.com/office/drawing/2014/main" id="{DFC3F589-CAF3-CA48-5D61-0381B52FEADF}"/>
              </a:ext>
            </a:extLst>
          </p:cNvPr>
          <p:cNvSpPr>
            <a:spLocks noGrp="1"/>
          </p:cNvSpPr>
          <p:nvPr>
            <p:ph type="title"/>
          </p:nvPr>
        </p:nvSpPr>
        <p:spPr>
          <a:xfrm>
            <a:off x="7123015" y="603504"/>
            <a:ext cx="4361689" cy="1527048"/>
          </a:xfrm>
        </p:spPr>
        <p:txBody>
          <a:bodyPr vert="horz" lIns="91440" tIns="45720" rIns="91440" bIns="45720" rtlCol="0" anchor="b">
            <a:normAutofit/>
          </a:bodyPr>
          <a:lstStyle/>
          <a:p>
            <a:r>
              <a:rPr lang="en-US" sz="3300" b="1" kern="1200">
                <a:solidFill>
                  <a:schemeClr val="tx1"/>
                </a:solidFill>
                <a:latin typeface="+mj-lt"/>
                <a:ea typeface="+mj-ea"/>
                <a:cs typeface="+mj-cs"/>
              </a:rPr>
              <a:t>Introduction to Project Strawberry</a:t>
            </a:r>
          </a:p>
        </p:txBody>
      </p:sp>
      <p:sp>
        <p:nvSpPr>
          <p:cNvPr id="4" name="Content Placeholder 3">
            <a:extLst>
              <a:ext uri="{FF2B5EF4-FFF2-40B4-BE49-F238E27FC236}">
                <a16:creationId xmlns:a16="http://schemas.microsoft.com/office/drawing/2014/main" id="{2B696070-EB8C-0987-E3BB-2098AA28E617}"/>
              </a:ext>
            </a:extLst>
          </p:cNvPr>
          <p:cNvSpPr>
            <a:spLocks noGrp="1"/>
          </p:cNvSpPr>
          <p:nvPr>
            <p:ph sz="half" idx="2"/>
          </p:nvPr>
        </p:nvSpPr>
        <p:spPr>
          <a:xfrm>
            <a:off x="7123017" y="2212848"/>
            <a:ext cx="4361688" cy="4096512"/>
          </a:xfrm>
        </p:spPr>
        <p:txBody>
          <a:bodyPr vert="horz" lIns="91440" tIns="45720" rIns="91440" bIns="45720" rtlCol="0">
            <a:normAutofit/>
          </a:bodyPr>
          <a:lstStyle/>
          <a:p>
            <a:pPr>
              <a:lnSpc>
                <a:spcPct val="110000"/>
              </a:lnSpc>
            </a:pPr>
            <a:r>
              <a:rPr lang="en-US" sz="1800"/>
              <a:t>Project Strawberry's Genesis</a:t>
            </a:r>
          </a:p>
          <a:p>
            <a:pPr lvl="1">
              <a:lnSpc>
                <a:spcPct val="110000"/>
              </a:lnSpc>
            </a:pPr>
            <a:r>
              <a:rPr lang="en-US"/>
              <a:t>Previously known as QSTAR</a:t>
            </a:r>
          </a:p>
          <a:p>
            <a:pPr lvl="1">
              <a:lnSpc>
                <a:spcPct val="110000"/>
              </a:lnSpc>
            </a:pPr>
            <a:r>
              <a:rPr lang="en-US"/>
              <a:t>Source of internal dispute in 2023</a:t>
            </a:r>
          </a:p>
          <a:p>
            <a:pPr>
              <a:lnSpc>
                <a:spcPct val="110000"/>
              </a:lnSpc>
            </a:pPr>
            <a:r>
              <a:rPr lang="en-US" sz="1800"/>
              <a:t>Advanced Reasoning and Research</a:t>
            </a:r>
          </a:p>
          <a:p>
            <a:pPr lvl="1">
              <a:lnSpc>
                <a:spcPct val="110000"/>
              </a:lnSpc>
            </a:pPr>
            <a:r>
              <a:rPr lang="en-US"/>
              <a:t>Capable of long-horizon tasks</a:t>
            </a:r>
          </a:p>
          <a:p>
            <a:pPr lvl="1">
              <a:lnSpc>
                <a:spcPct val="110000"/>
              </a:lnSpc>
            </a:pPr>
            <a:r>
              <a:rPr lang="en-US"/>
              <a:t>Can plan and sustain action</a:t>
            </a:r>
          </a:p>
          <a:p>
            <a:pPr>
              <a:lnSpc>
                <a:spcPct val="110000"/>
              </a:lnSpc>
            </a:pPr>
            <a:r>
              <a:rPr lang="en-US" sz="1800"/>
              <a:t>Web Research and Software Engineering</a:t>
            </a:r>
          </a:p>
          <a:p>
            <a:pPr lvl="1">
              <a:lnSpc>
                <a:spcPct val="110000"/>
              </a:lnSpc>
            </a:pPr>
            <a:r>
              <a:rPr lang="en-US"/>
              <a:t>Employs a computer-using agent</a:t>
            </a:r>
          </a:p>
          <a:p>
            <a:pPr lvl="1">
              <a:lnSpc>
                <a:spcPct val="110000"/>
              </a:lnSpc>
            </a:pPr>
            <a:r>
              <a:rPr lang="en-US"/>
              <a:t>Tests on software and machine learning engineering</a:t>
            </a:r>
          </a:p>
        </p:txBody>
      </p:sp>
    </p:spTree>
    <p:extLst>
      <p:ext uri="{BB962C8B-B14F-4D97-AF65-F5344CB8AC3E}">
        <p14:creationId xmlns:p14="http://schemas.microsoft.com/office/powerpoint/2010/main" val="2245412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FDEB9B-2AAE-312F-46BC-3917D748E8ED}"/>
              </a:ext>
            </a:extLst>
          </p:cNvPr>
          <p:cNvSpPr>
            <a:spLocks noGrp="1"/>
          </p:cNvSpPr>
          <p:nvPr>
            <p:ph type="title"/>
          </p:nvPr>
        </p:nvSpPr>
        <p:spPr>
          <a:xfrm>
            <a:off x="612648" y="1114923"/>
            <a:ext cx="4621553" cy="1360728"/>
          </a:xfrm>
        </p:spPr>
        <p:txBody>
          <a:bodyPr vert="horz" lIns="91440" tIns="45720" rIns="91440" bIns="45720" rtlCol="0" anchor="b">
            <a:normAutofit/>
          </a:bodyPr>
          <a:lstStyle/>
          <a:p>
            <a:r>
              <a:rPr lang="en-US" sz="2800" b="1" kern="1200">
                <a:solidFill>
                  <a:schemeClr val="tx1"/>
                </a:solidFill>
                <a:latin typeface="+mj-lt"/>
                <a:ea typeface="+mj-ea"/>
                <a:cs typeface="+mj-cs"/>
              </a:rPr>
              <a:t>Understanding Strawberry's Capabilities</a:t>
            </a:r>
          </a:p>
        </p:txBody>
      </p:sp>
      <p:sp>
        <p:nvSpPr>
          <p:cNvPr id="4" name="Content Placeholder 3">
            <a:extLst>
              <a:ext uri="{FF2B5EF4-FFF2-40B4-BE49-F238E27FC236}">
                <a16:creationId xmlns:a16="http://schemas.microsoft.com/office/drawing/2014/main" id="{192D77D4-9E7E-DCF5-F18D-9EA5CC40AF4A}"/>
              </a:ext>
            </a:extLst>
          </p:cNvPr>
          <p:cNvSpPr>
            <a:spLocks noGrp="1"/>
          </p:cNvSpPr>
          <p:nvPr>
            <p:ph sz="half" idx="2"/>
          </p:nvPr>
        </p:nvSpPr>
        <p:spPr>
          <a:xfrm>
            <a:off x="612648" y="2584058"/>
            <a:ext cx="4621553" cy="3159018"/>
          </a:xfrm>
        </p:spPr>
        <p:txBody>
          <a:bodyPr vert="horz" lIns="91440" tIns="45720" rIns="91440" bIns="45720" rtlCol="0">
            <a:normAutofit/>
          </a:bodyPr>
          <a:lstStyle/>
          <a:p>
            <a:pPr>
              <a:lnSpc>
                <a:spcPct val="110000"/>
              </a:lnSpc>
            </a:pPr>
            <a:r>
              <a:rPr lang="en-US" sz="1300"/>
              <a:t>Revolutionary AI Technology</a:t>
            </a:r>
          </a:p>
          <a:p>
            <a:pPr lvl="1">
              <a:lnSpc>
                <a:spcPct val="110000"/>
              </a:lnSpc>
            </a:pPr>
            <a:r>
              <a:rPr lang="en-US" sz="1300"/>
              <a:t>Code-named 'Strawberry', previously QAR</a:t>
            </a:r>
          </a:p>
          <a:p>
            <a:pPr lvl="1">
              <a:lnSpc>
                <a:spcPct val="110000"/>
              </a:lnSpc>
            </a:pPr>
            <a:r>
              <a:rPr lang="en-US" sz="1300"/>
              <a:t>Capable of long-term planning and complex tasks</a:t>
            </a:r>
          </a:p>
          <a:p>
            <a:pPr>
              <a:lnSpc>
                <a:spcPct val="110000"/>
              </a:lnSpc>
            </a:pPr>
            <a:r>
              <a:rPr lang="en-US" sz="1300"/>
              <a:t>Google and Stanford's Research</a:t>
            </a:r>
          </a:p>
          <a:p>
            <a:pPr lvl="1">
              <a:lnSpc>
                <a:spcPct val="110000"/>
              </a:lnSpc>
            </a:pPr>
            <a:r>
              <a:rPr lang="en-US" sz="1300"/>
              <a:t>Self-taught reasoning (STAR) models</a:t>
            </a:r>
          </a:p>
          <a:p>
            <a:pPr lvl="1">
              <a:lnSpc>
                <a:spcPct val="110000"/>
              </a:lnSpc>
            </a:pPr>
            <a:r>
              <a:rPr lang="en-US" sz="1300"/>
              <a:t>Iterative self-improvement through data refinement</a:t>
            </a:r>
          </a:p>
          <a:p>
            <a:pPr>
              <a:lnSpc>
                <a:spcPct val="110000"/>
              </a:lnSpc>
            </a:pPr>
            <a:r>
              <a:rPr lang="en-US" sz="1300"/>
              <a:t>Implications for AI Development</a:t>
            </a:r>
          </a:p>
          <a:p>
            <a:pPr lvl="1">
              <a:lnSpc>
                <a:spcPct val="110000"/>
              </a:lnSpc>
            </a:pPr>
            <a:r>
              <a:rPr lang="en-US" sz="1300"/>
              <a:t>Potential to surpass human intelligence</a:t>
            </a:r>
          </a:p>
          <a:p>
            <a:pPr lvl="1">
              <a:lnSpc>
                <a:spcPct val="110000"/>
              </a:lnSpc>
            </a:pPr>
            <a:r>
              <a:rPr lang="en-US" sz="1300"/>
              <a:t>Brings both opportunities and concerns</a:t>
            </a:r>
          </a:p>
        </p:txBody>
      </p:sp>
      <p:graphicFrame>
        <p:nvGraphicFramePr>
          <p:cNvPr id="6" name="Content Placeholder 5">
            <a:extLst>
              <a:ext uri="{FF2B5EF4-FFF2-40B4-BE49-F238E27FC236}">
                <a16:creationId xmlns:a16="http://schemas.microsoft.com/office/drawing/2014/main" id="{3F2EFEAB-BE99-4A25-AD6C-7F24DF7EAA2B}"/>
              </a:ext>
            </a:extLst>
          </p:cNvPr>
          <p:cNvGraphicFramePr>
            <a:graphicFrameLocks noGrp="1"/>
          </p:cNvGraphicFramePr>
          <p:nvPr>
            <p:ph sz="half" idx="1"/>
            <p:extLst>
              <p:ext uri="{D42A27DB-BD31-4B8C-83A1-F6EECF244321}">
                <p14:modId xmlns:p14="http://schemas.microsoft.com/office/powerpoint/2010/main" val="2383728182"/>
              </p:ext>
            </p:extLst>
          </p:nvPr>
        </p:nvGraphicFramePr>
        <p:xfrm>
          <a:off x="5691261" y="1234874"/>
          <a:ext cx="5837782" cy="4936723"/>
        </p:xfrm>
        <a:graphic>
          <a:graphicData uri="http://schemas.openxmlformats.org/drawingml/2006/table">
            <a:tbl>
              <a:tblPr firstRow="1" bandRow="1">
                <a:tableStyleId>{284E427A-3D55-4303-BF80-6455036E1DE7}</a:tableStyleId>
              </a:tblPr>
              <a:tblGrid>
                <a:gridCol w="1768453">
                  <a:extLst>
                    <a:ext uri="{9D8B030D-6E8A-4147-A177-3AD203B41FA5}">
                      <a16:colId xmlns:a16="http://schemas.microsoft.com/office/drawing/2014/main" val="2702382618"/>
                    </a:ext>
                  </a:extLst>
                </a:gridCol>
                <a:gridCol w="2018095">
                  <a:extLst>
                    <a:ext uri="{9D8B030D-6E8A-4147-A177-3AD203B41FA5}">
                      <a16:colId xmlns:a16="http://schemas.microsoft.com/office/drawing/2014/main" val="411876354"/>
                    </a:ext>
                  </a:extLst>
                </a:gridCol>
                <a:gridCol w="2051234">
                  <a:extLst>
                    <a:ext uri="{9D8B030D-6E8A-4147-A177-3AD203B41FA5}">
                      <a16:colId xmlns:a16="http://schemas.microsoft.com/office/drawing/2014/main" val="225940465"/>
                    </a:ext>
                  </a:extLst>
                </a:gridCol>
              </a:tblGrid>
              <a:tr h="503223">
                <a:tc gridSpan="3">
                  <a:txBody>
                    <a:bodyPr/>
                    <a:lstStyle/>
                    <a:p>
                      <a:r>
                        <a:rPr lang="en-US" sz="2200"/>
                        <a:t>Comparative Overview of AI Technologies</a:t>
                      </a:r>
                    </a:p>
                  </a:txBody>
                  <a:tcPr marL="112984" marR="112984" marT="56492" marB="56492"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18956854"/>
                  </a:ext>
                </a:extLst>
              </a:tr>
              <a:tr h="503223">
                <a:tc>
                  <a:txBody>
                    <a:bodyPr/>
                    <a:lstStyle/>
                    <a:p>
                      <a:r>
                        <a:rPr lang="en-US" sz="2200"/>
                        <a:t>Project</a:t>
                      </a:r>
                    </a:p>
                  </a:txBody>
                  <a:tcPr marL="112984" marR="112984" marT="56492" marB="56492" anchor="ctr"/>
                </a:tc>
                <a:tc>
                  <a:txBody>
                    <a:bodyPr/>
                    <a:lstStyle/>
                    <a:p>
                      <a:r>
                        <a:rPr lang="en-US" sz="2200"/>
                        <a:t>Description</a:t>
                      </a:r>
                    </a:p>
                  </a:txBody>
                  <a:tcPr marL="112984" marR="112984" marT="56492" marB="56492" anchor="ctr"/>
                </a:tc>
                <a:tc>
                  <a:txBody>
                    <a:bodyPr/>
                    <a:lstStyle/>
                    <a:p>
                      <a:r>
                        <a:rPr lang="en-US" sz="2200"/>
                        <a:t>Key Features</a:t>
                      </a:r>
                    </a:p>
                  </a:txBody>
                  <a:tcPr marL="112984" marR="112984" marT="56492" marB="56492" anchor="ctr"/>
                </a:tc>
                <a:extLst>
                  <a:ext uri="{0D108BD9-81ED-4DB2-BD59-A6C34878D82A}">
                    <a16:rowId xmlns:a16="http://schemas.microsoft.com/office/drawing/2014/main" val="441941819"/>
                  </a:ext>
                </a:extLst>
              </a:tr>
              <a:tr h="1521235">
                <a:tc>
                  <a:txBody>
                    <a:bodyPr/>
                    <a:lstStyle/>
                    <a:p>
                      <a:r>
                        <a:rPr lang="en-US" sz="2200"/>
                        <a:t>Strawberry (QAR)</a:t>
                      </a:r>
                    </a:p>
                  </a:txBody>
                  <a:tcPr marL="112984" marR="112984" marT="56492" marB="56492" anchor="ctr"/>
                </a:tc>
                <a:tc>
                  <a:txBody>
                    <a:bodyPr/>
                    <a:lstStyle/>
                    <a:p>
                      <a:r>
                        <a:rPr lang="en-US" sz="2200"/>
                        <a:t>OpenAI's advanced reasoning and planning AI</a:t>
                      </a:r>
                    </a:p>
                  </a:txBody>
                  <a:tcPr marL="112984" marR="112984" marT="56492" marB="56492" anchor="ctr"/>
                </a:tc>
                <a:tc>
                  <a:txBody>
                    <a:bodyPr/>
                    <a:lstStyle/>
                    <a:p>
                      <a:r>
                        <a:rPr lang="en-US" sz="2200"/>
                        <a:t>Long-term planning, complex task execution</a:t>
                      </a:r>
                    </a:p>
                  </a:txBody>
                  <a:tcPr marL="112984" marR="112984" marT="56492" marB="56492" anchor="ctr"/>
                </a:tc>
                <a:extLst>
                  <a:ext uri="{0D108BD9-81ED-4DB2-BD59-A6C34878D82A}">
                    <a16:rowId xmlns:a16="http://schemas.microsoft.com/office/drawing/2014/main" val="1967815823"/>
                  </a:ext>
                </a:extLst>
              </a:tr>
              <a:tr h="1860572">
                <a:tc>
                  <a:txBody>
                    <a:bodyPr/>
                    <a:lstStyle/>
                    <a:p>
                      <a:r>
                        <a:rPr lang="en-US" sz="2200"/>
                        <a:t>STAR Research</a:t>
                      </a:r>
                    </a:p>
                  </a:txBody>
                  <a:tcPr marL="112984" marR="112984" marT="56492" marB="56492" anchor="ctr"/>
                </a:tc>
                <a:tc>
                  <a:txBody>
                    <a:bodyPr/>
                    <a:lstStyle/>
                    <a:p>
                      <a:r>
                        <a:rPr lang="en-US" sz="2200"/>
                        <a:t>AI models self-enhance reasoning</a:t>
                      </a:r>
                    </a:p>
                  </a:txBody>
                  <a:tcPr marL="112984" marR="112984" marT="56492" marB="56492" anchor="ctr"/>
                </a:tc>
                <a:tc>
                  <a:txBody>
                    <a:bodyPr/>
                    <a:lstStyle/>
                    <a:p>
                      <a:r>
                        <a:rPr lang="en-US" sz="2200"/>
                        <a:t>Iterative training data generation and refinement</a:t>
                      </a:r>
                    </a:p>
                  </a:txBody>
                  <a:tcPr marL="112984" marR="112984" marT="56492" marB="56492" anchor="ctr"/>
                </a:tc>
                <a:extLst>
                  <a:ext uri="{0D108BD9-81ED-4DB2-BD59-A6C34878D82A}">
                    <a16:rowId xmlns:a16="http://schemas.microsoft.com/office/drawing/2014/main" val="3814303938"/>
                  </a:ext>
                </a:extLst>
              </a:tr>
            </a:tbl>
          </a:graphicData>
        </a:graphic>
      </p:graphicFrame>
    </p:spTree>
    <p:extLst>
      <p:ext uri="{BB962C8B-B14F-4D97-AF65-F5344CB8AC3E}">
        <p14:creationId xmlns:p14="http://schemas.microsoft.com/office/powerpoint/2010/main" val="19650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Brain model with LED lights">
            <a:extLst>
              <a:ext uri="{FF2B5EF4-FFF2-40B4-BE49-F238E27FC236}">
                <a16:creationId xmlns:a16="http://schemas.microsoft.com/office/drawing/2014/main" id="{B4D47366-A8A6-4531-B596-6F414F01314F}"/>
              </a:ext>
            </a:extLst>
          </p:cNvPr>
          <p:cNvPicPr>
            <a:picLocks noGrp="1" noChangeAspect="1"/>
          </p:cNvPicPr>
          <p:nvPr>
            <p:ph sz="half" idx="1"/>
          </p:nvPr>
        </p:nvPicPr>
        <p:blipFill rotWithShape="1">
          <a:blip r:embed="rId3"/>
          <a:srcRect l="14474" r="15826"/>
          <a:stretch/>
        </p:blipFill>
        <p:spPr>
          <a:xfrm>
            <a:off x="1" y="10"/>
            <a:ext cx="6373368" cy="6857990"/>
          </a:xfrm>
          <a:prstGeom prst="rect">
            <a:avLst/>
          </a:prstGeom>
        </p:spPr>
      </p:pic>
      <p:sp>
        <p:nvSpPr>
          <p:cNvPr id="2" name="Title 1">
            <a:extLst>
              <a:ext uri="{FF2B5EF4-FFF2-40B4-BE49-F238E27FC236}">
                <a16:creationId xmlns:a16="http://schemas.microsoft.com/office/drawing/2014/main" id="{F7EC1E82-912B-2E48-F59E-F624759E8F72}"/>
              </a:ext>
            </a:extLst>
          </p:cNvPr>
          <p:cNvSpPr>
            <a:spLocks noGrp="1"/>
          </p:cNvSpPr>
          <p:nvPr>
            <p:ph type="title"/>
          </p:nvPr>
        </p:nvSpPr>
        <p:spPr>
          <a:xfrm>
            <a:off x="7123015" y="603504"/>
            <a:ext cx="4361689" cy="1527048"/>
          </a:xfrm>
        </p:spPr>
        <p:txBody>
          <a:bodyPr vert="horz" lIns="91440" tIns="45720" rIns="91440" bIns="45720" rtlCol="0" anchor="b">
            <a:normAutofit/>
          </a:bodyPr>
          <a:lstStyle/>
          <a:p>
            <a:r>
              <a:rPr lang="en-US" b="1" kern="1200">
                <a:solidFill>
                  <a:schemeClr val="tx1"/>
                </a:solidFill>
                <a:latin typeface="+mj-lt"/>
                <a:ea typeface="+mj-ea"/>
                <a:cs typeface="+mj-cs"/>
              </a:rPr>
              <a:t>The Potential of Self-Improving AI</a:t>
            </a:r>
          </a:p>
        </p:txBody>
      </p:sp>
      <p:sp>
        <p:nvSpPr>
          <p:cNvPr id="4" name="Content Placeholder 3">
            <a:extLst>
              <a:ext uri="{FF2B5EF4-FFF2-40B4-BE49-F238E27FC236}">
                <a16:creationId xmlns:a16="http://schemas.microsoft.com/office/drawing/2014/main" id="{F9F1E80D-285B-DC82-607F-E2D2DE6B24D3}"/>
              </a:ext>
            </a:extLst>
          </p:cNvPr>
          <p:cNvSpPr>
            <a:spLocks noGrp="1"/>
          </p:cNvSpPr>
          <p:nvPr>
            <p:ph sz="half" idx="2"/>
          </p:nvPr>
        </p:nvSpPr>
        <p:spPr>
          <a:xfrm>
            <a:off x="7123017" y="2212848"/>
            <a:ext cx="4361688" cy="4096512"/>
          </a:xfrm>
        </p:spPr>
        <p:txBody>
          <a:bodyPr vert="horz" lIns="91440" tIns="45720" rIns="91440" bIns="45720" rtlCol="0">
            <a:normAutofit/>
          </a:bodyPr>
          <a:lstStyle/>
          <a:p>
            <a:pPr>
              <a:lnSpc>
                <a:spcPct val="110000"/>
              </a:lnSpc>
            </a:pPr>
            <a:r>
              <a:rPr lang="en-US" sz="1700"/>
              <a:t>Research Breakthrough in AI</a:t>
            </a:r>
          </a:p>
          <a:p>
            <a:pPr lvl="1">
              <a:lnSpc>
                <a:spcPct val="110000"/>
              </a:lnSpc>
            </a:pPr>
            <a:r>
              <a:rPr lang="en-US" sz="1700"/>
              <a:t>Google and Stanford's STAR project demonstrates AI self-improvement</a:t>
            </a:r>
          </a:p>
          <a:p>
            <a:pPr lvl="1">
              <a:lnSpc>
                <a:spcPct val="110000"/>
              </a:lnSpc>
            </a:pPr>
            <a:r>
              <a:rPr lang="en-US" sz="1700"/>
              <a:t>Iterative training data creation boosts AI intelligence</a:t>
            </a:r>
          </a:p>
          <a:p>
            <a:pPr>
              <a:lnSpc>
                <a:spcPct val="110000"/>
              </a:lnSpc>
            </a:pPr>
            <a:r>
              <a:rPr lang="en-US" sz="1700"/>
              <a:t>Implications for Humanity</a:t>
            </a:r>
          </a:p>
          <a:p>
            <a:pPr lvl="1">
              <a:lnSpc>
                <a:spcPct val="110000"/>
              </a:lnSpc>
            </a:pPr>
            <a:r>
              <a:rPr lang="en-US" sz="1700"/>
              <a:t>Possibility of AI surpassing human intellect</a:t>
            </a:r>
          </a:p>
          <a:p>
            <a:pPr lvl="1">
              <a:lnSpc>
                <a:spcPct val="110000"/>
              </a:lnSpc>
            </a:pPr>
            <a:r>
              <a:rPr lang="en-US" sz="1700"/>
              <a:t>Automation of AI research could lead to swift progress</a:t>
            </a:r>
          </a:p>
          <a:p>
            <a:pPr lvl="1">
              <a:lnSpc>
                <a:spcPct val="110000"/>
              </a:lnSpc>
            </a:pPr>
            <a:r>
              <a:rPr lang="en-US" sz="1700"/>
              <a:t>Significant societal impacts anticipated</a:t>
            </a:r>
          </a:p>
        </p:txBody>
      </p:sp>
    </p:spTree>
    <p:extLst>
      <p:ext uri="{BB962C8B-B14F-4D97-AF65-F5344CB8AC3E}">
        <p14:creationId xmlns:p14="http://schemas.microsoft.com/office/powerpoint/2010/main" val="1370083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1D0209-5867-F9C5-565A-016FE0F4E3CC}"/>
              </a:ext>
            </a:extLst>
          </p:cNvPr>
          <p:cNvSpPr>
            <a:spLocks noGrp="1"/>
          </p:cNvSpPr>
          <p:nvPr>
            <p:ph type="title"/>
          </p:nvPr>
        </p:nvSpPr>
        <p:spPr>
          <a:xfrm>
            <a:off x="612648" y="1114923"/>
            <a:ext cx="4621553" cy="1360728"/>
          </a:xfrm>
        </p:spPr>
        <p:txBody>
          <a:bodyPr vert="horz" lIns="91440" tIns="45720" rIns="91440" bIns="45720" rtlCol="0" anchor="b">
            <a:normAutofit/>
          </a:bodyPr>
          <a:lstStyle/>
          <a:p>
            <a:r>
              <a:rPr lang="en-US" sz="2800" b="1" kern="1200">
                <a:solidFill>
                  <a:schemeClr val="tx1"/>
                </a:solidFill>
                <a:latin typeface="+mj-lt"/>
                <a:ea typeface="+mj-ea"/>
                <a:cs typeface="+mj-cs"/>
              </a:rPr>
              <a:t>OpenAI's Internal Dispute and AI Breakthrough Warning</a:t>
            </a:r>
          </a:p>
        </p:txBody>
      </p:sp>
      <p:sp>
        <p:nvSpPr>
          <p:cNvPr id="4" name="Content Placeholder 3">
            <a:extLst>
              <a:ext uri="{FF2B5EF4-FFF2-40B4-BE49-F238E27FC236}">
                <a16:creationId xmlns:a16="http://schemas.microsoft.com/office/drawing/2014/main" id="{C769AB32-B730-E5CD-FA73-2010AB6A5ACF}"/>
              </a:ext>
            </a:extLst>
          </p:cNvPr>
          <p:cNvSpPr>
            <a:spLocks noGrp="1"/>
          </p:cNvSpPr>
          <p:nvPr>
            <p:ph sz="half" idx="2"/>
          </p:nvPr>
        </p:nvSpPr>
        <p:spPr>
          <a:xfrm>
            <a:off x="612648" y="2584058"/>
            <a:ext cx="4621553" cy="3159018"/>
          </a:xfrm>
        </p:spPr>
        <p:txBody>
          <a:bodyPr vert="horz" lIns="91440" tIns="45720" rIns="91440" bIns="45720" rtlCol="0">
            <a:normAutofit/>
          </a:bodyPr>
          <a:lstStyle/>
          <a:p>
            <a:pPr>
              <a:lnSpc>
                <a:spcPct val="110000"/>
              </a:lnSpc>
            </a:pPr>
            <a:r>
              <a:rPr lang="en-US" sz="1500"/>
              <a:t>OpenAI Researchers' Alert</a:t>
            </a:r>
          </a:p>
          <a:p>
            <a:pPr lvl="1">
              <a:lnSpc>
                <a:spcPct val="110000"/>
              </a:lnSpc>
            </a:pPr>
            <a:r>
              <a:rPr lang="en-US" sz="1500"/>
              <a:t>Warned board of directors about potential AI breakthrough</a:t>
            </a:r>
          </a:p>
          <a:p>
            <a:pPr lvl="1">
              <a:lnSpc>
                <a:spcPct val="110000"/>
              </a:lnSpc>
            </a:pPr>
            <a:r>
              <a:rPr lang="en-US" sz="1500"/>
              <a:t>Incident occurred before CEO's firing in 2023</a:t>
            </a:r>
          </a:p>
          <a:p>
            <a:pPr>
              <a:lnSpc>
                <a:spcPct val="110000"/>
              </a:lnSpc>
            </a:pPr>
            <a:r>
              <a:rPr lang="en-US" sz="1500"/>
              <a:t>Team Members' Termination</a:t>
            </a:r>
          </a:p>
          <a:p>
            <a:pPr lvl="1">
              <a:lnSpc>
                <a:spcPct val="110000"/>
              </a:lnSpc>
            </a:pPr>
            <a:r>
              <a:rPr lang="en-US" sz="1500"/>
              <a:t>Two researchers from AI safety and reasoning teams fired</a:t>
            </a:r>
          </a:p>
          <a:p>
            <a:pPr lvl="1">
              <a:lnSpc>
                <a:spcPct val="110000"/>
              </a:lnSpc>
            </a:pPr>
            <a:r>
              <a:rPr lang="en-US" sz="1500"/>
              <a:t>Allegations of leaking information led to their dismissal</a:t>
            </a:r>
          </a:p>
        </p:txBody>
      </p:sp>
      <p:pic>
        <p:nvPicPr>
          <p:cNvPr id="5" name="Content Placeholder 4" descr="computer hack warning concept of attack">
            <a:extLst>
              <a:ext uri="{FF2B5EF4-FFF2-40B4-BE49-F238E27FC236}">
                <a16:creationId xmlns:a16="http://schemas.microsoft.com/office/drawing/2014/main" id="{43EF1222-2DB1-4F62-8662-87E767C52377}"/>
              </a:ext>
            </a:extLst>
          </p:cNvPr>
          <p:cNvPicPr>
            <a:picLocks noGrp="1" noChangeAspect="1"/>
          </p:cNvPicPr>
          <p:nvPr>
            <p:ph sz="half" idx="1"/>
          </p:nvPr>
        </p:nvPicPr>
        <p:blipFill>
          <a:blip r:embed="rId3"/>
          <a:stretch>
            <a:fillRect/>
          </a:stretch>
        </p:blipFill>
        <p:spPr>
          <a:xfrm>
            <a:off x="5762057" y="1114923"/>
            <a:ext cx="5696188" cy="4628153"/>
          </a:xfrm>
          <a:prstGeom prst="rect">
            <a:avLst/>
          </a:prstGeom>
        </p:spPr>
      </p:pic>
    </p:spTree>
    <p:extLst>
      <p:ext uri="{BB962C8B-B14F-4D97-AF65-F5344CB8AC3E}">
        <p14:creationId xmlns:p14="http://schemas.microsoft.com/office/powerpoint/2010/main" val="3958597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Virtual screen and digital cyber over the express way with traffic light at night background, Elements of this image furnished by NASA, Business and technology concept">
            <a:extLst>
              <a:ext uri="{FF2B5EF4-FFF2-40B4-BE49-F238E27FC236}">
                <a16:creationId xmlns:a16="http://schemas.microsoft.com/office/drawing/2014/main" id="{985BB9F4-8104-4FD6-91F0-59853C1BB8FB}"/>
              </a:ext>
            </a:extLst>
          </p:cNvPr>
          <p:cNvPicPr>
            <a:picLocks noGrp="1" noChangeAspect="1"/>
          </p:cNvPicPr>
          <p:nvPr>
            <p:ph sz="half" idx="1"/>
          </p:nvPr>
        </p:nvPicPr>
        <p:blipFill rotWithShape="1">
          <a:blip r:embed="rId3"/>
          <a:srcRect l="21878" r="16322"/>
          <a:stretch/>
        </p:blipFill>
        <p:spPr>
          <a:xfrm>
            <a:off x="1" y="10"/>
            <a:ext cx="6373368" cy="6857990"/>
          </a:xfrm>
          <a:prstGeom prst="rect">
            <a:avLst/>
          </a:prstGeom>
        </p:spPr>
      </p:pic>
      <p:sp>
        <p:nvSpPr>
          <p:cNvPr id="2" name="Title 1">
            <a:extLst>
              <a:ext uri="{FF2B5EF4-FFF2-40B4-BE49-F238E27FC236}">
                <a16:creationId xmlns:a16="http://schemas.microsoft.com/office/drawing/2014/main" id="{22F71BD6-B889-7246-1A8C-AF19255A16FD}"/>
              </a:ext>
            </a:extLst>
          </p:cNvPr>
          <p:cNvSpPr>
            <a:spLocks noGrp="1"/>
          </p:cNvSpPr>
          <p:nvPr>
            <p:ph type="title"/>
          </p:nvPr>
        </p:nvSpPr>
        <p:spPr>
          <a:xfrm>
            <a:off x="7123015" y="603504"/>
            <a:ext cx="4361689" cy="1527048"/>
          </a:xfrm>
        </p:spPr>
        <p:txBody>
          <a:bodyPr vert="horz" lIns="91440" tIns="45720" rIns="91440" bIns="45720" rtlCol="0" anchor="b">
            <a:normAutofit/>
          </a:bodyPr>
          <a:lstStyle/>
          <a:p>
            <a:r>
              <a:rPr lang="en-US" sz="2800" b="1" kern="1200">
                <a:solidFill>
                  <a:schemeClr val="tx1"/>
                </a:solidFill>
                <a:latin typeface="+mj-lt"/>
                <a:ea typeface="+mj-ea"/>
                <a:cs typeface="+mj-cs"/>
              </a:rPr>
              <a:t>Automated AI Research: Accelerating Progress</a:t>
            </a:r>
          </a:p>
        </p:txBody>
      </p:sp>
      <p:sp>
        <p:nvSpPr>
          <p:cNvPr id="4" name="Content Placeholder 3">
            <a:extLst>
              <a:ext uri="{FF2B5EF4-FFF2-40B4-BE49-F238E27FC236}">
                <a16:creationId xmlns:a16="http://schemas.microsoft.com/office/drawing/2014/main" id="{8EE0DF67-8B66-F100-7A5A-CE6C3AEB859C}"/>
              </a:ext>
            </a:extLst>
          </p:cNvPr>
          <p:cNvSpPr>
            <a:spLocks noGrp="1"/>
          </p:cNvSpPr>
          <p:nvPr>
            <p:ph sz="half" idx="2"/>
          </p:nvPr>
        </p:nvSpPr>
        <p:spPr>
          <a:xfrm>
            <a:off x="7123017" y="2212848"/>
            <a:ext cx="4361688" cy="4096512"/>
          </a:xfrm>
        </p:spPr>
        <p:txBody>
          <a:bodyPr vert="horz" lIns="91440" tIns="45720" rIns="91440" bIns="45720" rtlCol="0">
            <a:normAutofit/>
          </a:bodyPr>
          <a:lstStyle/>
          <a:p>
            <a:r>
              <a:rPr lang="en-US" sz="1800"/>
              <a:t>Implications of Automated AI Research</a:t>
            </a:r>
          </a:p>
          <a:p>
            <a:pPr lvl="1"/>
            <a:r>
              <a:rPr lang="en-US"/>
              <a:t>Potential for an intelligence explosion</a:t>
            </a:r>
          </a:p>
          <a:p>
            <a:pPr lvl="1"/>
            <a:r>
              <a:rPr lang="en-US"/>
              <a:t>Creation of AI systems surpassing human intelligence</a:t>
            </a:r>
          </a:p>
          <a:p>
            <a:r>
              <a:rPr lang="en-US" sz="1800"/>
              <a:t>Concerns and Ethical Considerations</a:t>
            </a:r>
          </a:p>
          <a:p>
            <a:pPr lvl="1"/>
            <a:r>
              <a:rPr lang="en-US"/>
              <a:t>Acceleration of AI capabilities raises questions</a:t>
            </a:r>
          </a:p>
          <a:p>
            <a:pPr lvl="1"/>
            <a:r>
              <a:rPr lang="en-US"/>
              <a:t>Integration of AI into sectors needs careful deliberation</a:t>
            </a:r>
          </a:p>
        </p:txBody>
      </p:sp>
    </p:spTree>
    <p:extLst>
      <p:ext uri="{BB962C8B-B14F-4D97-AF65-F5344CB8AC3E}">
        <p14:creationId xmlns:p14="http://schemas.microsoft.com/office/powerpoint/2010/main" val="4242275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D73165-08C8-CAF9-250A-27C93874CE44}"/>
              </a:ext>
            </a:extLst>
          </p:cNvPr>
          <p:cNvSpPr>
            <a:spLocks noGrp="1"/>
          </p:cNvSpPr>
          <p:nvPr>
            <p:ph type="title"/>
          </p:nvPr>
        </p:nvSpPr>
        <p:spPr>
          <a:xfrm>
            <a:off x="612648" y="1114923"/>
            <a:ext cx="4621553" cy="1360728"/>
          </a:xfrm>
        </p:spPr>
        <p:txBody>
          <a:bodyPr vert="horz" lIns="91440" tIns="45720" rIns="91440" bIns="45720" rtlCol="0" anchor="b">
            <a:normAutofit/>
          </a:bodyPr>
          <a:lstStyle/>
          <a:p>
            <a:r>
              <a:rPr lang="en-US" sz="2800" b="1" kern="1200">
                <a:solidFill>
                  <a:schemeClr val="tx1"/>
                </a:solidFill>
                <a:latin typeface="+mj-lt"/>
                <a:ea typeface="+mj-ea"/>
                <a:cs typeface="+mj-cs"/>
              </a:rPr>
              <a:t>Viewer Engagement and Discussion Invitation</a:t>
            </a:r>
          </a:p>
        </p:txBody>
      </p:sp>
      <p:sp>
        <p:nvSpPr>
          <p:cNvPr id="4" name="Content Placeholder 3">
            <a:extLst>
              <a:ext uri="{FF2B5EF4-FFF2-40B4-BE49-F238E27FC236}">
                <a16:creationId xmlns:a16="http://schemas.microsoft.com/office/drawing/2014/main" id="{6BD7F6CC-39B2-0BE9-9C2B-B9FF497DE0EC}"/>
              </a:ext>
            </a:extLst>
          </p:cNvPr>
          <p:cNvSpPr>
            <a:spLocks noGrp="1"/>
          </p:cNvSpPr>
          <p:nvPr>
            <p:ph sz="half" idx="2"/>
          </p:nvPr>
        </p:nvSpPr>
        <p:spPr>
          <a:xfrm>
            <a:off x="612648" y="2584058"/>
            <a:ext cx="4621553" cy="3159018"/>
          </a:xfrm>
        </p:spPr>
        <p:txBody>
          <a:bodyPr vert="horz" lIns="91440" tIns="45720" rIns="91440" bIns="45720" rtlCol="0">
            <a:normAutofit/>
          </a:bodyPr>
          <a:lstStyle/>
          <a:p>
            <a:r>
              <a:rPr lang="en-US" sz="1800"/>
              <a:t>AI Technology Advancements</a:t>
            </a:r>
          </a:p>
          <a:p>
            <a:pPr lvl="1"/>
            <a:r>
              <a:rPr lang="en-US"/>
              <a:t>Discussion of potential benefits and risks</a:t>
            </a:r>
          </a:p>
          <a:p>
            <a:pPr lvl="1"/>
            <a:r>
              <a:rPr lang="en-US"/>
              <a:t>Encouragement for viewer engagement and thoughts</a:t>
            </a:r>
          </a:p>
        </p:txBody>
      </p:sp>
      <p:pic>
        <p:nvPicPr>
          <p:cNvPr id="5" name="Content Placeholder 4">
            <a:extLst>
              <a:ext uri="{FF2B5EF4-FFF2-40B4-BE49-F238E27FC236}">
                <a16:creationId xmlns:a16="http://schemas.microsoft.com/office/drawing/2014/main" id="{CBE4FC4B-13F6-435A-B1C5-2EEFDD5684CF}"/>
              </a:ext>
            </a:extLst>
          </p:cNvPr>
          <p:cNvPicPr>
            <a:picLocks noGrp="1" noChangeAspect="1"/>
          </p:cNvPicPr>
          <p:nvPr>
            <p:ph sz="half" idx="1"/>
          </p:nvPr>
        </p:nvPicPr>
        <p:blipFill>
          <a:blip r:embed="rId3"/>
          <a:stretch>
            <a:fillRect/>
          </a:stretch>
        </p:blipFill>
        <p:spPr>
          <a:xfrm>
            <a:off x="5691261" y="1714152"/>
            <a:ext cx="5837780" cy="3429695"/>
          </a:xfrm>
          <a:prstGeom prst="rect">
            <a:avLst/>
          </a:prstGeom>
        </p:spPr>
      </p:pic>
    </p:spTree>
    <p:extLst>
      <p:ext uri="{BB962C8B-B14F-4D97-AF65-F5344CB8AC3E}">
        <p14:creationId xmlns:p14="http://schemas.microsoft.com/office/powerpoint/2010/main" val="2193986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5" name="Picture 4" descr="Digital financial graph">
            <a:extLst>
              <a:ext uri="{FF2B5EF4-FFF2-40B4-BE49-F238E27FC236}">
                <a16:creationId xmlns:a16="http://schemas.microsoft.com/office/drawing/2014/main" id="{39DF6FE2-00B9-E06A-9638-631175D1E12D}"/>
              </a:ext>
            </a:extLst>
          </p:cNvPr>
          <p:cNvPicPr>
            <a:picLocks noChangeAspect="1"/>
          </p:cNvPicPr>
          <p:nvPr/>
        </p:nvPicPr>
        <p:blipFill rotWithShape="1">
          <a:blip r:embed="rId3"/>
          <a:srcRect l="25969" r="10683"/>
          <a:stretch/>
        </p:blipFill>
        <p:spPr>
          <a:xfrm>
            <a:off x="20" y="10"/>
            <a:ext cx="7723393" cy="6857990"/>
          </a:xfrm>
          <a:prstGeom prst="rect">
            <a:avLst/>
          </a:prstGeom>
        </p:spPr>
      </p:pic>
      <p:sp>
        <p:nvSpPr>
          <p:cNvPr id="2" name="Title 1">
            <a:extLst>
              <a:ext uri="{FF2B5EF4-FFF2-40B4-BE49-F238E27FC236}">
                <a16:creationId xmlns:a16="http://schemas.microsoft.com/office/drawing/2014/main" id="{1776286F-BB4F-D302-7B21-B90A4E6732E1}"/>
              </a:ext>
            </a:extLst>
          </p:cNvPr>
          <p:cNvSpPr>
            <a:spLocks noGrp="1"/>
          </p:cNvSpPr>
          <p:nvPr>
            <p:ph type="title"/>
          </p:nvPr>
        </p:nvSpPr>
        <p:spPr>
          <a:xfrm>
            <a:off x="8270421" y="1387929"/>
            <a:ext cx="3212502" cy="1942773"/>
          </a:xfrm>
        </p:spPr>
        <p:txBody>
          <a:bodyPr anchor="b">
            <a:normAutofit/>
          </a:bodyPr>
          <a:lstStyle/>
          <a:p>
            <a:r>
              <a:rPr lang="en-US" sz="3300"/>
              <a:t>Implications of Automated AI Research</a:t>
            </a:r>
          </a:p>
        </p:txBody>
      </p:sp>
      <p:sp>
        <p:nvSpPr>
          <p:cNvPr id="3" name="Content Placeholder 2">
            <a:extLst>
              <a:ext uri="{FF2B5EF4-FFF2-40B4-BE49-F238E27FC236}">
                <a16:creationId xmlns:a16="http://schemas.microsoft.com/office/drawing/2014/main" id="{08E6DD05-8117-DF4E-58C6-4AA6BF7CD02E}"/>
              </a:ext>
            </a:extLst>
          </p:cNvPr>
          <p:cNvSpPr>
            <a:spLocks noGrp="1"/>
          </p:cNvSpPr>
          <p:nvPr>
            <p:ph idx="1"/>
          </p:nvPr>
        </p:nvSpPr>
        <p:spPr>
          <a:xfrm>
            <a:off x="8270421" y="3412998"/>
            <a:ext cx="3212502" cy="2767366"/>
          </a:xfrm>
        </p:spPr>
        <p:txBody>
          <a:bodyPr>
            <a:normAutofit/>
          </a:bodyPr>
          <a:lstStyle/>
          <a:p>
            <a:pPr>
              <a:lnSpc>
                <a:spcPct val="110000"/>
              </a:lnSpc>
            </a:pPr>
            <a:r>
              <a:rPr lang="en-US" sz="700"/>
              <a:t>AI Safety and Reasoning Advancements</a:t>
            </a:r>
          </a:p>
          <a:p>
            <a:pPr lvl="1">
              <a:lnSpc>
                <a:spcPct val="110000"/>
              </a:lnSpc>
            </a:pPr>
            <a:r>
              <a:rPr lang="en-US" sz="700"/>
              <a:t>Work by Leopold Ashen Bruner and Pavlo on AI safety and reasoning.</a:t>
            </a:r>
          </a:p>
          <a:p>
            <a:pPr>
              <a:lnSpc>
                <a:spcPct val="110000"/>
              </a:lnSpc>
            </a:pPr>
            <a:r>
              <a:rPr lang="en-US" sz="700"/>
              <a:t>Report Excerpt: 'Situational Awareness'</a:t>
            </a:r>
          </a:p>
          <a:p>
            <a:pPr lvl="1">
              <a:lnSpc>
                <a:spcPct val="110000"/>
              </a:lnSpc>
            </a:pPr>
            <a:r>
              <a:rPr lang="en-US" sz="700"/>
              <a:t>Bruner's insights post-termination from OpenAI.</a:t>
            </a:r>
          </a:p>
          <a:p>
            <a:pPr>
              <a:lnSpc>
                <a:spcPct val="110000"/>
              </a:lnSpc>
            </a:pPr>
            <a:r>
              <a:rPr lang="en-US" sz="700"/>
              <a:t>Automated AI Research Forecast</a:t>
            </a:r>
          </a:p>
          <a:p>
            <a:pPr lvl="1">
              <a:lnSpc>
                <a:spcPct val="110000"/>
              </a:lnSpc>
            </a:pPr>
            <a:r>
              <a:rPr lang="en-US" sz="700"/>
              <a:t>Prediction of fully automated AI research by AI models soon.</a:t>
            </a:r>
          </a:p>
          <a:p>
            <a:pPr>
              <a:lnSpc>
                <a:spcPct val="110000"/>
              </a:lnSpc>
            </a:pPr>
            <a:r>
              <a:rPr lang="en-US" sz="700"/>
              <a:t>AI Researcher's Role</a:t>
            </a:r>
          </a:p>
          <a:p>
            <a:pPr lvl="1">
              <a:lnSpc>
                <a:spcPct val="110000"/>
              </a:lnSpc>
            </a:pPr>
            <a:r>
              <a:rPr lang="en-US" sz="700"/>
              <a:t>Tasks include reading literature, ideation, experimentation, and interpretation.</a:t>
            </a:r>
          </a:p>
          <a:p>
            <a:pPr>
              <a:lnSpc>
                <a:spcPct val="110000"/>
              </a:lnSpc>
            </a:pPr>
            <a:r>
              <a:rPr lang="en-US" sz="700"/>
              <a:t>Capabilities of Current AI</a:t>
            </a:r>
          </a:p>
          <a:p>
            <a:pPr lvl="1">
              <a:lnSpc>
                <a:spcPct val="110000"/>
              </a:lnSpc>
            </a:pPr>
            <a:r>
              <a:rPr lang="en-US" sz="700"/>
              <a:t>Current AI could match or surpass human abilities in AI research by 2027.</a:t>
            </a:r>
          </a:p>
        </p:txBody>
      </p:sp>
    </p:spTree>
    <p:extLst>
      <p:ext uri="{BB962C8B-B14F-4D97-AF65-F5344CB8AC3E}">
        <p14:creationId xmlns:p14="http://schemas.microsoft.com/office/powerpoint/2010/main" val="880612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bstract background of data">
            <a:extLst>
              <a:ext uri="{FF2B5EF4-FFF2-40B4-BE49-F238E27FC236}">
                <a16:creationId xmlns:a16="http://schemas.microsoft.com/office/drawing/2014/main" id="{92CD19BD-0D99-8CB0-8A1C-99DCF0A2ECF1}"/>
              </a:ext>
            </a:extLst>
          </p:cNvPr>
          <p:cNvPicPr>
            <a:picLocks noChangeAspect="1"/>
          </p:cNvPicPr>
          <p:nvPr/>
        </p:nvPicPr>
        <p:blipFill rotWithShape="1">
          <a:blip r:embed="rId3"/>
          <a:srcRect l="25916" r="34334"/>
          <a:stretch/>
        </p:blipFill>
        <p:spPr>
          <a:xfrm>
            <a:off x="7345680" y="10"/>
            <a:ext cx="4846320" cy="6857990"/>
          </a:xfrm>
          <a:prstGeom prst="rect">
            <a:avLst/>
          </a:prstGeom>
        </p:spPr>
      </p:pic>
      <p:sp>
        <p:nvSpPr>
          <p:cNvPr id="2" name="Title 1">
            <a:extLst>
              <a:ext uri="{FF2B5EF4-FFF2-40B4-BE49-F238E27FC236}">
                <a16:creationId xmlns:a16="http://schemas.microsoft.com/office/drawing/2014/main" id="{B7B5546D-ADFA-63FB-A0D5-98D74A5C5D15}"/>
              </a:ext>
            </a:extLst>
          </p:cNvPr>
          <p:cNvSpPr>
            <a:spLocks noGrp="1"/>
          </p:cNvSpPr>
          <p:nvPr>
            <p:ph type="title"/>
          </p:nvPr>
        </p:nvSpPr>
        <p:spPr>
          <a:xfrm>
            <a:off x="612648" y="600075"/>
            <a:ext cx="6035040" cy="1529932"/>
          </a:xfrm>
        </p:spPr>
        <p:txBody>
          <a:bodyPr anchor="b">
            <a:normAutofit/>
          </a:bodyPr>
          <a:lstStyle/>
          <a:p>
            <a:r>
              <a:rPr lang="en-US" dirty="0"/>
              <a:t>The Future of AI Research Automation</a:t>
            </a:r>
          </a:p>
        </p:txBody>
      </p:sp>
      <p:sp>
        <p:nvSpPr>
          <p:cNvPr id="3" name="Content Placeholder 2">
            <a:extLst>
              <a:ext uri="{FF2B5EF4-FFF2-40B4-BE49-F238E27FC236}">
                <a16:creationId xmlns:a16="http://schemas.microsoft.com/office/drawing/2014/main" id="{9F299B29-9484-55F7-B590-64B3A9114451}"/>
              </a:ext>
            </a:extLst>
          </p:cNvPr>
          <p:cNvSpPr>
            <a:spLocks noGrp="1"/>
          </p:cNvSpPr>
          <p:nvPr>
            <p:ph idx="1"/>
          </p:nvPr>
        </p:nvSpPr>
        <p:spPr>
          <a:xfrm>
            <a:off x="612648" y="2212848"/>
            <a:ext cx="6035040" cy="4096512"/>
          </a:xfrm>
        </p:spPr>
        <p:txBody>
          <a:bodyPr>
            <a:normAutofit/>
          </a:bodyPr>
          <a:lstStyle/>
          <a:p>
            <a:pPr>
              <a:lnSpc>
                <a:spcPct val="110000"/>
              </a:lnSpc>
            </a:pPr>
            <a:r>
              <a:rPr lang="en-US" sz="1500"/>
              <a:t>AI Models vs. Human Researchers</a:t>
            </a:r>
          </a:p>
          <a:p>
            <a:pPr lvl="1">
              <a:lnSpc>
                <a:spcPct val="110000"/>
              </a:lnSpc>
            </a:pPr>
            <a:r>
              <a:rPr lang="en-US" sz="1500"/>
              <a:t>Ability to infinitely replicate and process information</a:t>
            </a:r>
          </a:p>
          <a:p>
            <a:pPr lvl="1">
              <a:lnSpc>
                <a:spcPct val="110000"/>
              </a:lnSpc>
            </a:pPr>
            <a:r>
              <a:rPr lang="en-US" sz="1500"/>
              <a:t>Can analyze all machine learning papers and experiments</a:t>
            </a:r>
          </a:p>
          <a:p>
            <a:pPr>
              <a:lnSpc>
                <a:spcPct val="110000"/>
              </a:lnSpc>
            </a:pPr>
            <a:r>
              <a:rPr lang="en-US" sz="1500"/>
              <a:t>Accelerated Learning and Experience</a:t>
            </a:r>
          </a:p>
          <a:p>
            <a:pPr lvl="1">
              <a:lnSpc>
                <a:spcPct val="110000"/>
              </a:lnSpc>
            </a:pPr>
            <a:r>
              <a:rPr lang="en-US" sz="1500"/>
              <a:t>Parallel learning from multiple copies</a:t>
            </a:r>
          </a:p>
          <a:p>
            <a:pPr lvl="1">
              <a:lnSpc>
                <a:spcPct val="110000"/>
              </a:lnSpc>
            </a:pPr>
            <a:r>
              <a:rPr lang="en-US" sz="1500"/>
              <a:t>Accumulation of millennia of experience rapidly</a:t>
            </a:r>
          </a:p>
          <a:p>
            <a:pPr>
              <a:lnSpc>
                <a:spcPct val="110000"/>
              </a:lnSpc>
            </a:pPr>
            <a:r>
              <a:rPr lang="en-US" sz="1500"/>
              <a:t>Enhanced Coding and Optimization</a:t>
            </a:r>
          </a:p>
          <a:p>
            <a:pPr lvl="1">
              <a:lnSpc>
                <a:spcPct val="110000"/>
              </a:lnSpc>
            </a:pPr>
            <a:r>
              <a:rPr lang="en-US" sz="1500"/>
              <a:t>Capability to write and review millions of lines of code</a:t>
            </a:r>
          </a:p>
          <a:p>
            <a:pPr lvl="1">
              <a:lnSpc>
                <a:spcPct val="110000"/>
              </a:lnSpc>
            </a:pPr>
            <a:r>
              <a:rPr lang="en-US" sz="1500"/>
              <a:t>Continuous improvements in AI apply to themselves</a:t>
            </a:r>
          </a:p>
          <a:p>
            <a:pPr>
              <a:lnSpc>
                <a:spcPct val="110000"/>
              </a:lnSpc>
            </a:pPr>
            <a:r>
              <a:rPr lang="en-US" sz="1500"/>
              <a:t>Automated AI Research and Intelligence Explosion</a:t>
            </a:r>
          </a:p>
          <a:p>
            <a:pPr lvl="1">
              <a:lnSpc>
                <a:spcPct val="110000"/>
              </a:lnSpc>
            </a:pPr>
            <a:r>
              <a:rPr lang="en-US" sz="1500"/>
              <a:t>Potential to accelerate algorithmic progress significantly</a:t>
            </a:r>
          </a:p>
          <a:p>
            <a:pPr lvl="1">
              <a:lnSpc>
                <a:spcPct val="110000"/>
              </a:lnSpc>
            </a:pPr>
            <a:r>
              <a:rPr lang="en-US" sz="1500"/>
              <a:t>Creation of AI systems vastly smarter than humans</a:t>
            </a:r>
          </a:p>
        </p:txBody>
      </p:sp>
    </p:spTree>
    <p:extLst>
      <p:ext uri="{BB962C8B-B14F-4D97-AF65-F5344CB8AC3E}">
        <p14:creationId xmlns:p14="http://schemas.microsoft.com/office/powerpoint/2010/main" val="4236872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53CF00F-82D0-0DBA-75D5-1D01B4526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2206D2-43CC-3618-DE83-C06E920527D1}"/>
              </a:ext>
            </a:extLst>
          </p:cNvPr>
          <p:cNvSpPr>
            <a:spLocks noGrp="1"/>
          </p:cNvSpPr>
          <p:nvPr>
            <p:ph type="title"/>
          </p:nvPr>
        </p:nvSpPr>
        <p:spPr>
          <a:xfrm>
            <a:off x="612648" y="548640"/>
            <a:ext cx="10945037" cy="1133856"/>
          </a:xfrm>
        </p:spPr>
        <p:txBody>
          <a:bodyPr anchor="t">
            <a:normAutofit/>
          </a:bodyPr>
          <a:lstStyle/>
          <a:p>
            <a:r>
              <a:rPr lang="en-US"/>
              <a:t>OpenAI's Plans for AI Research and Engineering</a:t>
            </a:r>
          </a:p>
        </p:txBody>
      </p:sp>
      <p:graphicFrame>
        <p:nvGraphicFramePr>
          <p:cNvPr id="5" name="Content Placeholder 2">
            <a:extLst>
              <a:ext uri="{FF2B5EF4-FFF2-40B4-BE49-F238E27FC236}">
                <a16:creationId xmlns:a16="http://schemas.microsoft.com/office/drawing/2014/main" id="{DB443BD3-891B-4234-AA0F-572AF2F406E9}"/>
              </a:ext>
            </a:extLst>
          </p:cNvPr>
          <p:cNvGraphicFramePr>
            <a:graphicFrameLocks noGrp="1"/>
          </p:cNvGraphicFramePr>
          <p:nvPr>
            <p:ph idx="1"/>
            <p:extLst>
              <p:ext uri="{D42A27DB-BD31-4B8C-83A1-F6EECF244321}">
                <p14:modId xmlns:p14="http://schemas.microsoft.com/office/powerpoint/2010/main" val="2285569404"/>
              </p:ext>
            </p:extLst>
          </p:nvPr>
        </p:nvGraphicFramePr>
        <p:xfrm>
          <a:off x="612648" y="1881051"/>
          <a:ext cx="10945037" cy="44143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4895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B65F7F7-2FCE-8F01-53DE-15C39342B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6A0904-D0BC-8D3F-22D0-4AE4D06FDB32}"/>
              </a:ext>
            </a:extLst>
          </p:cNvPr>
          <p:cNvSpPr>
            <a:spLocks noGrp="1"/>
          </p:cNvSpPr>
          <p:nvPr>
            <p:ph type="title"/>
          </p:nvPr>
        </p:nvSpPr>
        <p:spPr>
          <a:xfrm>
            <a:off x="1731821" y="501345"/>
            <a:ext cx="8728364" cy="689279"/>
          </a:xfrm>
        </p:spPr>
        <p:txBody>
          <a:bodyPr vert="horz" lIns="91440" tIns="45720" rIns="91440" bIns="45720" rtlCol="0" anchor="b">
            <a:normAutofit/>
          </a:bodyPr>
          <a:lstStyle/>
          <a:p>
            <a:pPr algn="ctr"/>
            <a:r>
              <a:rPr lang="en-US" dirty="0"/>
              <a:t>Process</a:t>
            </a:r>
          </a:p>
        </p:txBody>
      </p:sp>
      <p:pic>
        <p:nvPicPr>
          <p:cNvPr id="4" name="Content Placeholder 3">
            <a:extLst>
              <a:ext uri="{FF2B5EF4-FFF2-40B4-BE49-F238E27FC236}">
                <a16:creationId xmlns:a16="http://schemas.microsoft.com/office/drawing/2014/main" id="{64ACF53D-822F-490C-AB40-793402C753BD}"/>
              </a:ext>
            </a:extLst>
          </p:cNvPr>
          <p:cNvPicPr>
            <a:picLocks noGrp="1" noChangeAspect="1"/>
          </p:cNvPicPr>
          <p:nvPr>
            <p:ph idx="1"/>
          </p:nvPr>
        </p:nvPicPr>
        <p:blipFill>
          <a:blip r:embed="rId2"/>
          <a:stretch>
            <a:fillRect/>
          </a:stretch>
        </p:blipFill>
        <p:spPr>
          <a:xfrm>
            <a:off x="2204936" y="1782115"/>
            <a:ext cx="7782127" cy="4572000"/>
          </a:xfrm>
          <a:prstGeom prst="rect">
            <a:avLst/>
          </a:prstGeom>
        </p:spPr>
      </p:pic>
    </p:spTree>
    <p:extLst>
      <p:ext uri="{BB962C8B-B14F-4D97-AF65-F5344CB8AC3E}">
        <p14:creationId xmlns:p14="http://schemas.microsoft.com/office/powerpoint/2010/main" val="2453341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0B98925-0550-1AFB-C1DC-02792400F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3CEC37B4-054C-40B9-B496-0F2AA3A895B7}"/>
              </a:ext>
            </a:extLst>
          </p:cNvPr>
          <p:cNvPicPr>
            <a:picLocks noGrp="1" noChangeAspect="1"/>
          </p:cNvPicPr>
          <p:nvPr>
            <p:ph idx="1"/>
          </p:nvPr>
        </p:nvPicPr>
        <p:blipFill rotWithShape="1">
          <a:blip r:embed="rId2"/>
          <a:srcRect t="1619" b="2856"/>
          <a:stretch/>
        </p:blipFill>
        <p:spPr>
          <a:xfrm>
            <a:off x="20" y="1238596"/>
            <a:ext cx="12191979" cy="5619404"/>
          </a:xfrm>
          <a:prstGeom prst="rect">
            <a:avLst/>
          </a:prstGeom>
        </p:spPr>
      </p:pic>
      <p:sp>
        <p:nvSpPr>
          <p:cNvPr id="2" name="Title 1">
            <a:extLst>
              <a:ext uri="{FF2B5EF4-FFF2-40B4-BE49-F238E27FC236}">
                <a16:creationId xmlns:a16="http://schemas.microsoft.com/office/drawing/2014/main" id="{44CB2418-AE20-F55A-FA72-E346443D6672}"/>
              </a:ext>
            </a:extLst>
          </p:cNvPr>
          <p:cNvSpPr>
            <a:spLocks noGrp="1"/>
          </p:cNvSpPr>
          <p:nvPr>
            <p:ph type="title"/>
          </p:nvPr>
        </p:nvSpPr>
        <p:spPr>
          <a:xfrm>
            <a:off x="327593" y="340661"/>
            <a:ext cx="7326472" cy="787897"/>
          </a:xfrm>
        </p:spPr>
        <p:txBody>
          <a:bodyPr vert="horz" wrap="square" lIns="91440" tIns="45720" rIns="91440" bIns="45720" rtlCol="0" anchor="b">
            <a:normAutofit/>
          </a:bodyPr>
          <a:lstStyle/>
          <a:p>
            <a:r>
              <a:rPr lang="en-US" sz="4000"/>
              <a:t>Fine-Tuning</a:t>
            </a:r>
          </a:p>
        </p:txBody>
      </p:sp>
    </p:spTree>
    <p:extLst>
      <p:ext uri="{BB962C8B-B14F-4D97-AF65-F5344CB8AC3E}">
        <p14:creationId xmlns:p14="http://schemas.microsoft.com/office/powerpoint/2010/main" val="138953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23B85F9-9CA8-2B5F-4522-0B5D742E72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EC746A-9E05-7E6B-C026-4DBE4C312A8A}"/>
              </a:ext>
            </a:extLst>
          </p:cNvPr>
          <p:cNvSpPr>
            <a:spLocks noGrp="1"/>
          </p:cNvSpPr>
          <p:nvPr>
            <p:ph type="title"/>
          </p:nvPr>
        </p:nvSpPr>
        <p:spPr>
          <a:xfrm>
            <a:off x="6582720" y="1293963"/>
            <a:ext cx="4998300" cy="2459052"/>
          </a:xfrm>
        </p:spPr>
        <p:txBody>
          <a:bodyPr vert="horz" lIns="91440" tIns="45720" rIns="91440" bIns="45720" rtlCol="0" anchor="b">
            <a:normAutofit/>
          </a:bodyPr>
          <a:lstStyle/>
          <a:p>
            <a:r>
              <a:rPr lang="en-US" sz="4800"/>
              <a:t>STaR</a:t>
            </a:r>
          </a:p>
        </p:txBody>
      </p:sp>
      <p:pic>
        <p:nvPicPr>
          <p:cNvPr id="4" name="Content Placeholder 3">
            <a:extLst>
              <a:ext uri="{FF2B5EF4-FFF2-40B4-BE49-F238E27FC236}">
                <a16:creationId xmlns:a16="http://schemas.microsoft.com/office/drawing/2014/main" id="{3CBEA75E-99FE-466A-ACA7-15170EC9D6F5}"/>
              </a:ext>
            </a:extLst>
          </p:cNvPr>
          <p:cNvPicPr>
            <a:picLocks noGrp="1" noChangeAspect="1"/>
          </p:cNvPicPr>
          <p:nvPr>
            <p:ph idx="1"/>
          </p:nvPr>
        </p:nvPicPr>
        <p:blipFill>
          <a:blip r:embed="rId2"/>
          <a:stretch>
            <a:fillRect/>
          </a:stretch>
        </p:blipFill>
        <p:spPr>
          <a:xfrm>
            <a:off x="978922" y="336431"/>
            <a:ext cx="5104428" cy="6076698"/>
          </a:xfrm>
          <a:prstGeom prst="rect">
            <a:avLst/>
          </a:prstGeom>
        </p:spPr>
      </p:pic>
    </p:spTree>
    <p:extLst>
      <p:ext uri="{BB962C8B-B14F-4D97-AF65-F5344CB8AC3E}">
        <p14:creationId xmlns:p14="http://schemas.microsoft.com/office/powerpoint/2010/main" val="1133186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7B4472A-332B-71E5-8009-33841E7C3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ED05E1-2AB7-D566-E019-8BEFBD11C8D6}"/>
              </a:ext>
            </a:extLst>
          </p:cNvPr>
          <p:cNvSpPr>
            <a:spLocks noGrp="1"/>
          </p:cNvSpPr>
          <p:nvPr>
            <p:ph type="title"/>
          </p:nvPr>
        </p:nvSpPr>
        <p:spPr>
          <a:xfrm>
            <a:off x="510074" y="1635260"/>
            <a:ext cx="3348297" cy="2241755"/>
          </a:xfrm>
        </p:spPr>
        <p:txBody>
          <a:bodyPr vert="horz" lIns="91440" tIns="45720" rIns="91440" bIns="45720" rtlCol="0" anchor="b">
            <a:normAutofit/>
          </a:bodyPr>
          <a:lstStyle/>
          <a:p>
            <a:r>
              <a:rPr lang="en-US" sz="3400"/>
              <a:t>Bootstrapping</a:t>
            </a:r>
          </a:p>
        </p:txBody>
      </p:sp>
      <p:pic>
        <p:nvPicPr>
          <p:cNvPr id="4" name="Content Placeholder 3">
            <a:extLst>
              <a:ext uri="{FF2B5EF4-FFF2-40B4-BE49-F238E27FC236}">
                <a16:creationId xmlns:a16="http://schemas.microsoft.com/office/drawing/2014/main" id="{BD101A7E-B818-4782-A0C1-A5F321EDFEF9}"/>
              </a:ext>
            </a:extLst>
          </p:cNvPr>
          <p:cNvPicPr>
            <a:picLocks noGrp="1" noChangeAspect="1"/>
          </p:cNvPicPr>
          <p:nvPr>
            <p:ph idx="1"/>
          </p:nvPr>
        </p:nvPicPr>
        <p:blipFill>
          <a:blip r:embed="rId2"/>
          <a:stretch>
            <a:fillRect/>
          </a:stretch>
        </p:blipFill>
        <p:spPr>
          <a:xfrm>
            <a:off x="5804164" y="394504"/>
            <a:ext cx="4470677" cy="6061934"/>
          </a:xfrm>
          <a:prstGeom prst="rect">
            <a:avLst/>
          </a:prstGeom>
        </p:spPr>
      </p:pic>
    </p:spTree>
    <p:extLst>
      <p:ext uri="{BB962C8B-B14F-4D97-AF65-F5344CB8AC3E}">
        <p14:creationId xmlns:p14="http://schemas.microsoft.com/office/powerpoint/2010/main" val="3549910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B4472A-332B-71E5-8009-33841E7C3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992F5D-46BA-1206-9690-73FD5B05461B}"/>
              </a:ext>
            </a:extLst>
          </p:cNvPr>
          <p:cNvSpPr>
            <a:spLocks noGrp="1"/>
          </p:cNvSpPr>
          <p:nvPr>
            <p:ph type="title"/>
          </p:nvPr>
        </p:nvSpPr>
        <p:spPr>
          <a:xfrm>
            <a:off x="510074" y="1635260"/>
            <a:ext cx="3348297" cy="2241755"/>
          </a:xfrm>
        </p:spPr>
        <p:txBody>
          <a:bodyPr vert="horz" lIns="91440" tIns="45720" rIns="91440" bIns="45720" rtlCol="0" anchor="b">
            <a:normAutofit/>
          </a:bodyPr>
          <a:lstStyle/>
          <a:p>
            <a:r>
              <a:rPr lang="en-US" sz="4000" dirty="0"/>
              <a:t>AI &amp; Jobs</a:t>
            </a:r>
          </a:p>
        </p:txBody>
      </p:sp>
      <p:pic>
        <p:nvPicPr>
          <p:cNvPr id="4" name="Content Placeholder 3">
            <a:extLst>
              <a:ext uri="{FF2B5EF4-FFF2-40B4-BE49-F238E27FC236}">
                <a16:creationId xmlns:a16="http://schemas.microsoft.com/office/drawing/2014/main" id="{58AAAEFD-D705-4055-9623-1A4FCA088EEB}"/>
              </a:ext>
            </a:extLst>
          </p:cNvPr>
          <p:cNvPicPr>
            <a:picLocks noGrp="1" noChangeAspect="1"/>
          </p:cNvPicPr>
          <p:nvPr>
            <p:ph idx="1"/>
          </p:nvPr>
        </p:nvPicPr>
        <p:blipFill>
          <a:blip r:embed="rId2"/>
          <a:stretch>
            <a:fillRect/>
          </a:stretch>
        </p:blipFill>
        <p:spPr>
          <a:xfrm>
            <a:off x="5167662" y="394504"/>
            <a:ext cx="5743682" cy="6061934"/>
          </a:xfrm>
          <a:prstGeom prst="rect">
            <a:avLst/>
          </a:prstGeom>
        </p:spPr>
      </p:pic>
    </p:spTree>
    <p:extLst>
      <p:ext uri="{BB962C8B-B14F-4D97-AF65-F5344CB8AC3E}">
        <p14:creationId xmlns:p14="http://schemas.microsoft.com/office/powerpoint/2010/main" val="3044159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F3E6F82-836B-858F-ADED-19E9A71A00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B63459BC-2A62-4EBB-8C35-4D8A743B21D9}"/>
              </a:ext>
            </a:extLst>
          </p:cNvPr>
          <p:cNvPicPr>
            <a:picLocks noGrp="1" noChangeAspect="1"/>
          </p:cNvPicPr>
          <p:nvPr>
            <p:ph idx="1"/>
          </p:nvPr>
        </p:nvPicPr>
        <p:blipFill>
          <a:blip r:embed="rId2"/>
          <a:stretch>
            <a:fillRect/>
          </a:stretch>
        </p:blipFill>
        <p:spPr>
          <a:xfrm>
            <a:off x="6210024" y="2362952"/>
            <a:ext cx="4279085" cy="3840480"/>
          </a:xfrm>
          <a:prstGeom prst="rect">
            <a:avLst/>
          </a:prstGeom>
        </p:spPr>
      </p:pic>
      <p:pic>
        <p:nvPicPr>
          <p:cNvPr id="3" name="Content Placeholder 3">
            <a:extLst>
              <a:ext uri="{FF2B5EF4-FFF2-40B4-BE49-F238E27FC236}">
                <a16:creationId xmlns:a16="http://schemas.microsoft.com/office/drawing/2014/main" id="{777E8760-1178-9A32-AD9C-0FC9C8442305}"/>
              </a:ext>
            </a:extLst>
          </p:cNvPr>
          <p:cNvPicPr>
            <a:picLocks noChangeAspect="1"/>
          </p:cNvPicPr>
          <p:nvPr/>
        </p:nvPicPr>
        <p:blipFill>
          <a:blip r:embed="rId3"/>
          <a:stretch>
            <a:fillRect/>
          </a:stretch>
        </p:blipFill>
        <p:spPr>
          <a:xfrm>
            <a:off x="1936748" y="2362952"/>
            <a:ext cx="4042609" cy="3840480"/>
          </a:xfrm>
          <a:prstGeom prst="rect">
            <a:avLst/>
          </a:prstGeom>
        </p:spPr>
      </p:pic>
      <p:sp>
        <p:nvSpPr>
          <p:cNvPr id="2" name="Title 1">
            <a:extLst>
              <a:ext uri="{FF2B5EF4-FFF2-40B4-BE49-F238E27FC236}">
                <a16:creationId xmlns:a16="http://schemas.microsoft.com/office/drawing/2014/main" id="{FA21D504-93D5-3072-02CE-366E720C097B}"/>
              </a:ext>
            </a:extLst>
          </p:cNvPr>
          <p:cNvSpPr>
            <a:spLocks noGrp="1"/>
          </p:cNvSpPr>
          <p:nvPr>
            <p:ph type="title"/>
          </p:nvPr>
        </p:nvSpPr>
        <p:spPr>
          <a:xfrm>
            <a:off x="1729740" y="454924"/>
            <a:ext cx="8732520" cy="905256"/>
          </a:xfrm>
        </p:spPr>
        <p:txBody>
          <a:bodyPr vert="horz" lIns="91440" tIns="45720" rIns="91440" bIns="45720" rtlCol="0" anchor="b">
            <a:normAutofit/>
          </a:bodyPr>
          <a:lstStyle/>
          <a:p>
            <a:pPr algn="ctr"/>
            <a:r>
              <a:rPr lang="en-US" sz="4400" dirty="0"/>
              <a:t>Intelligence Explosion</a:t>
            </a:r>
          </a:p>
        </p:txBody>
      </p:sp>
    </p:spTree>
    <p:extLst>
      <p:ext uri="{BB962C8B-B14F-4D97-AF65-F5344CB8AC3E}">
        <p14:creationId xmlns:p14="http://schemas.microsoft.com/office/powerpoint/2010/main" val="3688465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D587E41-605C-A8E4-8BA5-0E0B3797C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Content Placeholder 3">
            <a:extLst>
              <a:ext uri="{FF2B5EF4-FFF2-40B4-BE49-F238E27FC236}">
                <a16:creationId xmlns:a16="http://schemas.microsoft.com/office/drawing/2014/main" id="{C87C2388-C7A0-4065-B4A4-46755C7B321F}"/>
              </a:ext>
            </a:extLst>
          </p:cNvPr>
          <p:cNvPicPr>
            <a:picLocks noGrp="1" noChangeAspect="1"/>
          </p:cNvPicPr>
          <p:nvPr>
            <p:ph idx="1"/>
          </p:nvPr>
        </p:nvPicPr>
        <p:blipFill rotWithShape="1">
          <a:blip r:embed="rId2"/>
          <a:srcRect l="3772" t="9091" r="6128" b="1"/>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EBD48A03-0DF9-3063-CB15-1BC2AEC79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11906"/>
            <a:ext cx="12191999" cy="1246094"/>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77A0A808-014D-2AF7-AA48-1CEA43DA7928}"/>
              </a:ext>
            </a:extLst>
          </p:cNvPr>
          <p:cNvSpPr>
            <a:spLocks noGrp="1"/>
          </p:cNvSpPr>
          <p:nvPr>
            <p:ph type="title"/>
          </p:nvPr>
        </p:nvSpPr>
        <p:spPr>
          <a:xfrm>
            <a:off x="320040" y="5795685"/>
            <a:ext cx="8183880" cy="960120"/>
          </a:xfrm>
        </p:spPr>
        <p:txBody>
          <a:bodyPr vert="horz" lIns="91440" tIns="45720" rIns="91440" bIns="45720" rtlCol="0" anchor="ctr">
            <a:normAutofit/>
          </a:bodyPr>
          <a:lstStyle/>
          <a:p>
            <a:r>
              <a:rPr lang="en-US" sz="4000"/>
              <a:t>Computer-Using Agent (CUE)</a:t>
            </a:r>
          </a:p>
        </p:txBody>
      </p:sp>
    </p:spTree>
    <p:extLst>
      <p:ext uri="{BB962C8B-B14F-4D97-AF65-F5344CB8AC3E}">
        <p14:creationId xmlns:p14="http://schemas.microsoft.com/office/powerpoint/2010/main" val="2281330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AB5C7EE-A919-646B-4F86-BACCBC52D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C9C379-3B6D-B4F7-42C8-391BE97C7FF6}"/>
              </a:ext>
            </a:extLst>
          </p:cNvPr>
          <p:cNvSpPr>
            <a:spLocks noGrp="1"/>
          </p:cNvSpPr>
          <p:nvPr>
            <p:ph type="title"/>
          </p:nvPr>
        </p:nvSpPr>
        <p:spPr>
          <a:xfrm>
            <a:off x="8388642" y="1104181"/>
            <a:ext cx="3406543" cy="2779731"/>
          </a:xfrm>
        </p:spPr>
        <p:txBody>
          <a:bodyPr vert="horz" lIns="91440" tIns="45720" rIns="91440" bIns="45720" rtlCol="0" anchor="b">
            <a:normAutofit/>
          </a:bodyPr>
          <a:lstStyle/>
          <a:p>
            <a:pPr algn="ctr"/>
            <a:r>
              <a:rPr lang="en-US"/>
              <a:t>AUTOMATED AI - Mindmap</a:t>
            </a:r>
            <a:endParaRPr lang="en-US" dirty="0"/>
          </a:p>
        </p:txBody>
      </p:sp>
      <p:pic>
        <p:nvPicPr>
          <p:cNvPr id="4" name="Content Placeholder 3">
            <a:extLst>
              <a:ext uri="{FF2B5EF4-FFF2-40B4-BE49-F238E27FC236}">
                <a16:creationId xmlns:a16="http://schemas.microsoft.com/office/drawing/2014/main" id="{7B723BBC-309F-431D-98C9-4F66CADF1CD4}"/>
              </a:ext>
            </a:extLst>
          </p:cNvPr>
          <p:cNvPicPr>
            <a:picLocks noGrp="1" noChangeAspect="1"/>
          </p:cNvPicPr>
          <p:nvPr>
            <p:ph idx="1"/>
          </p:nvPr>
        </p:nvPicPr>
        <p:blipFill>
          <a:blip r:embed="rId2"/>
          <a:stretch>
            <a:fillRect/>
          </a:stretch>
        </p:blipFill>
        <p:spPr>
          <a:xfrm>
            <a:off x="639064" y="574131"/>
            <a:ext cx="7227515" cy="5709738"/>
          </a:xfrm>
          <a:prstGeom prst="rect">
            <a:avLst/>
          </a:prstGeom>
        </p:spPr>
      </p:pic>
    </p:spTree>
    <p:extLst>
      <p:ext uri="{BB962C8B-B14F-4D97-AF65-F5344CB8AC3E}">
        <p14:creationId xmlns:p14="http://schemas.microsoft.com/office/powerpoint/2010/main" val="1130376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Speedometer">
            <a:extLst>
              <a:ext uri="{FF2B5EF4-FFF2-40B4-BE49-F238E27FC236}">
                <a16:creationId xmlns:a16="http://schemas.microsoft.com/office/drawing/2014/main" id="{3A6466CA-573A-4096-A480-5678D4650092}"/>
              </a:ext>
            </a:extLst>
          </p:cNvPr>
          <p:cNvPicPr>
            <a:picLocks noGrp="1" noChangeAspect="1"/>
          </p:cNvPicPr>
          <p:nvPr>
            <p:ph sz="half" idx="1"/>
          </p:nvPr>
        </p:nvPicPr>
        <p:blipFill rotWithShape="1">
          <a:blip r:embed="rId3"/>
          <a:srcRect l="23073" r="19076" b="-1"/>
          <a:stretch/>
        </p:blipFill>
        <p:spPr>
          <a:xfrm>
            <a:off x="5818632" y="-1"/>
            <a:ext cx="6373368" cy="6857999"/>
          </a:xfrm>
          <a:prstGeom prst="rect">
            <a:avLst/>
          </a:prstGeom>
        </p:spPr>
      </p:pic>
      <p:sp>
        <p:nvSpPr>
          <p:cNvPr id="2" name="Title 1">
            <a:extLst>
              <a:ext uri="{FF2B5EF4-FFF2-40B4-BE49-F238E27FC236}">
                <a16:creationId xmlns:a16="http://schemas.microsoft.com/office/drawing/2014/main" id="{DC13CE3A-2428-A29F-74CA-D0F8283D8C3D}"/>
              </a:ext>
            </a:extLst>
          </p:cNvPr>
          <p:cNvSpPr>
            <a:spLocks noGrp="1"/>
          </p:cNvSpPr>
          <p:nvPr>
            <p:ph type="title"/>
          </p:nvPr>
        </p:nvSpPr>
        <p:spPr>
          <a:xfrm>
            <a:off x="614680" y="603504"/>
            <a:ext cx="4361688" cy="1527048"/>
          </a:xfrm>
        </p:spPr>
        <p:txBody>
          <a:bodyPr vert="horz" lIns="91440" tIns="45720" rIns="91440" bIns="45720" rtlCol="0" anchor="b">
            <a:normAutofit/>
          </a:bodyPr>
          <a:lstStyle/>
          <a:p>
            <a:r>
              <a:rPr lang="en-US" sz="3300" b="1" kern="1200">
                <a:solidFill>
                  <a:schemeClr val="tx1"/>
                </a:solidFill>
                <a:latin typeface="+mj-lt"/>
                <a:ea typeface="+mj-ea"/>
                <a:cs typeface="+mj-cs"/>
              </a:rPr>
              <a:t>Conclusion: The Future of AI and Humanity</a:t>
            </a:r>
          </a:p>
        </p:txBody>
      </p:sp>
      <p:sp>
        <p:nvSpPr>
          <p:cNvPr id="4" name="Content Placeholder 3">
            <a:extLst>
              <a:ext uri="{FF2B5EF4-FFF2-40B4-BE49-F238E27FC236}">
                <a16:creationId xmlns:a16="http://schemas.microsoft.com/office/drawing/2014/main" id="{4C0F65BB-B6F5-CF69-6615-99CD8F7A07BA}"/>
              </a:ext>
            </a:extLst>
          </p:cNvPr>
          <p:cNvSpPr>
            <a:spLocks noGrp="1"/>
          </p:cNvSpPr>
          <p:nvPr>
            <p:ph sz="half" idx="2"/>
          </p:nvPr>
        </p:nvSpPr>
        <p:spPr>
          <a:xfrm>
            <a:off x="614679" y="2212848"/>
            <a:ext cx="4361688" cy="4096512"/>
          </a:xfrm>
        </p:spPr>
        <p:txBody>
          <a:bodyPr vert="horz" lIns="91440" tIns="45720" rIns="91440" bIns="45720" rtlCol="0">
            <a:normAutofit/>
          </a:bodyPr>
          <a:lstStyle/>
          <a:p>
            <a:pPr>
              <a:lnSpc>
                <a:spcPct val="110000"/>
              </a:lnSpc>
            </a:pPr>
            <a:r>
              <a:rPr lang="en-US" sz="1400"/>
              <a:t>Current State of Progress</a:t>
            </a:r>
          </a:p>
          <a:p>
            <a:pPr lvl="1">
              <a:lnSpc>
                <a:spcPct val="110000"/>
              </a:lnSpc>
            </a:pPr>
            <a:r>
              <a:rPr lang="en-US" sz="1400"/>
              <a:t>Uncertainty about the exact stage in the process</a:t>
            </a:r>
          </a:p>
          <a:p>
            <a:pPr lvl="1">
              <a:lnSpc>
                <a:spcPct val="110000"/>
              </a:lnSpc>
            </a:pPr>
            <a:r>
              <a:rPr lang="en-US" sz="1400"/>
              <a:t>Notable acceleration already underway</a:t>
            </a:r>
          </a:p>
          <a:p>
            <a:pPr>
              <a:lnSpc>
                <a:spcPct val="110000"/>
              </a:lnSpc>
            </a:pPr>
            <a:r>
              <a:rPr lang="en-US" sz="1400"/>
              <a:t>Mixed Emotions</a:t>
            </a:r>
          </a:p>
          <a:p>
            <a:pPr lvl="1">
              <a:lnSpc>
                <a:spcPct val="110000"/>
              </a:lnSpc>
            </a:pPr>
            <a:r>
              <a:rPr lang="en-US" sz="1400"/>
              <a:t>Excitement about the rapid development</a:t>
            </a:r>
          </a:p>
          <a:p>
            <a:pPr lvl="1">
              <a:lnSpc>
                <a:spcPct val="110000"/>
              </a:lnSpc>
            </a:pPr>
            <a:r>
              <a:rPr lang="en-US" sz="1400"/>
              <a:t>Concerns about potential implications</a:t>
            </a:r>
          </a:p>
          <a:p>
            <a:pPr>
              <a:lnSpc>
                <a:spcPct val="110000"/>
              </a:lnSpc>
            </a:pPr>
            <a:r>
              <a:rPr lang="en-US" sz="1400"/>
              <a:t>Academic Insight</a:t>
            </a:r>
          </a:p>
          <a:p>
            <a:pPr lvl="1">
              <a:lnSpc>
                <a:spcPct val="110000"/>
              </a:lnSpc>
            </a:pPr>
            <a:r>
              <a:rPr lang="en-US" sz="1400"/>
              <a:t>Reference to a significant 'star paper' by a Stanford researcher</a:t>
            </a:r>
          </a:p>
          <a:p>
            <a:pPr>
              <a:lnSpc>
                <a:spcPct val="110000"/>
              </a:lnSpc>
            </a:pPr>
            <a:r>
              <a:rPr lang="en-US" sz="1400"/>
              <a:t>Open-Ended Question</a:t>
            </a:r>
          </a:p>
          <a:p>
            <a:pPr lvl="1">
              <a:lnSpc>
                <a:spcPct val="110000"/>
              </a:lnSpc>
            </a:pPr>
            <a:r>
              <a:rPr lang="en-US" sz="1400"/>
              <a:t>Invitation for thoughts on whether the acceleration is positive</a:t>
            </a:r>
          </a:p>
        </p:txBody>
      </p:sp>
    </p:spTree>
    <p:extLst>
      <p:ext uri="{BB962C8B-B14F-4D97-AF65-F5344CB8AC3E}">
        <p14:creationId xmlns:p14="http://schemas.microsoft.com/office/powerpoint/2010/main" val="2217888896"/>
      </p:ext>
    </p:extLst>
  </p:cSld>
  <p:clrMapOvr>
    <a:masterClrMapping/>
  </p:clrMapOvr>
</p:sld>
</file>

<file path=ppt/theme/theme1.xml><?xml version="1.0" encoding="utf-8"?>
<a:theme xmlns:a="http://schemas.openxmlformats.org/drawingml/2006/main" name="Vanilla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c8a9351f-1611-4f66-ac6a-7deffa1503a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E3798188A4DB94F98D026A93C9E192F" ma:contentTypeVersion="18" ma:contentTypeDescription="Create a new document." ma:contentTypeScope="" ma:versionID="dd2b22e2bab1fb2608e7f82f9debe9b5">
  <xsd:schema xmlns:xsd="http://www.w3.org/2001/XMLSchema" xmlns:xs="http://www.w3.org/2001/XMLSchema" xmlns:p="http://schemas.microsoft.com/office/2006/metadata/properties" xmlns:ns3="7455aab0-f302-42f4-880c-970d29b5b20f" xmlns:ns4="c8a9351f-1611-4f66-ac6a-7deffa1503ae" targetNamespace="http://schemas.microsoft.com/office/2006/metadata/properties" ma:root="true" ma:fieldsID="6408b8e880f6f3252fe8af8bb32fc010" ns3:_="" ns4:_="">
    <xsd:import namespace="7455aab0-f302-42f4-880c-970d29b5b20f"/>
    <xsd:import namespace="c8a9351f-1611-4f66-ac6a-7deffa1503a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element ref="ns4:_activity" minOccurs="0"/>
                <xsd:element ref="ns4:MediaServiceSearchProperties" minOccurs="0"/>
                <xsd:element ref="ns4:MediaServiceLocation" minOccurs="0"/>
                <xsd:element ref="ns4:MediaServiceObjectDetectorVersion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55aab0-f302-42f4-880c-970d29b5b20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a9351f-1611-4f66-ac6a-7deffa1503a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descriptio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822DDB-7B63-44D5-846F-E7EF02F2DEF0}">
  <ds:schemaRefs>
    <ds:schemaRef ds:uri="http://schemas.microsoft.com/sharepoint/v3/contenttype/forms"/>
  </ds:schemaRefs>
</ds:datastoreItem>
</file>

<file path=customXml/itemProps2.xml><?xml version="1.0" encoding="utf-8"?>
<ds:datastoreItem xmlns:ds="http://schemas.openxmlformats.org/officeDocument/2006/customXml" ds:itemID="{24C9C0DC-2DBB-47FC-B34F-A6A88CC77292}">
  <ds:schemaRefs>
    <ds:schemaRef ds:uri="http://purl.org/dc/dcmitype/"/>
    <ds:schemaRef ds:uri="http://schemas.microsoft.com/office/2006/documentManagement/types"/>
    <ds:schemaRef ds:uri="7455aab0-f302-42f4-880c-970d29b5b20f"/>
    <ds:schemaRef ds:uri="c8a9351f-1611-4f66-ac6a-7deffa1503ae"/>
    <ds:schemaRef ds:uri="http://schemas.microsoft.com/office/infopath/2007/PartnerControls"/>
    <ds:schemaRef ds:uri="http://schemas.openxmlformats.org/package/2006/metadata/core-properties"/>
    <ds:schemaRef ds:uri="http://schemas.microsoft.com/office/2006/metadata/properties"/>
    <ds:schemaRef ds:uri="http://purl.org/dc/elements/1.1/"/>
    <ds:schemaRef ds:uri="http://www.w3.org/XML/1998/namespace"/>
    <ds:schemaRef ds:uri="http://purl.org/dc/terms/"/>
  </ds:schemaRefs>
</ds:datastoreItem>
</file>

<file path=customXml/itemProps3.xml><?xml version="1.0" encoding="utf-8"?>
<ds:datastoreItem xmlns:ds="http://schemas.openxmlformats.org/officeDocument/2006/customXml" ds:itemID="{0BCD168A-BE12-4068-AB59-A68CD5C72E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55aab0-f302-42f4-880c-970d29b5b20f"/>
    <ds:schemaRef ds:uri="c8a9351f-1611-4f66-ac6a-7deffa1503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898d8a1-3506-4501-af55-d9117da0179d}" enabled="0" method="" siteId="{f898d8a1-3506-4501-af55-d9117da0179d}" removed="1"/>
</clbl:labelList>
</file>

<file path=docProps/app.xml><?xml version="1.0" encoding="utf-8"?>
<Properties xmlns="http://schemas.openxmlformats.org/officeDocument/2006/extended-properties" xmlns:vt="http://schemas.openxmlformats.org/officeDocument/2006/docPropsVTypes">
  <TotalTime>3</TotalTime>
  <Words>1886</Words>
  <Application>Microsoft Office PowerPoint</Application>
  <PresentationFormat>Widescreen</PresentationFormat>
  <Paragraphs>142</Paragraphs>
  <Slides>20</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Aptos</vt:lpstr>
      <vt:lpstr>Arial</vt:lpstr>
      <vt:lpstr>Neue Haas Grotesk Text Pro</vt:lpstr>
      <vt:lpstr>VanillaVTI</vt:lpstr>
      <vt:lpstr>The Dawn of Automated AI Research and Its Implications</vt:lpstr>
      <vt:lpstr>Agenda</vt:lpstr>
      <vt:lpstr>Introduction to Project Strawberry</vt:lpstr>
      <vt:lpstr>Understanding Strawberry's Capabilities</vt:lpstr>
      <vt:lpstr>The Potential of Self-Improving AI</vt:lpstr>
      <vt:lpstr>OpenAI's Internal Dispute and AI Breakthrough Warning</vt:lpstr>
      <vt:lpstr>Automated AI Research: Accelerating Progress</vt:lpstr>
      <vt:lpstr>Viewer Engagement and Discussion Invitation</vt:lpstr>
      <vt:lpstr>Implications of Automated AI Research</vt:lpstr>
      <vt:lpstr>The Future of AI Research Automation</vt:lpstr>
      <vt:lpstr>OpenAI's Plans for AI Research and Engineering</vt:lpstr>
      <vt:lpstr>Process</vt:lpstr>
      <vt:lpstr>Fine-Tuning</vt:lpstr>
      <vt:lpstr>STaR</vt:lpstr>
      <vt:lpstr>Bootstrapping</vt:lpstr>
      <vt:lpstr>AI &amp; Jobs</vt:lpstr>
      <vt:lpstr>Intelligence Explosion</vt:lpstr>
      <vt:lpstr>Computer-Using Agent (CUE)</vt:lpstr>
      <vt:lpstr>AUTOMATED AI - Mindmap</vt:lpstr>
      <vt:lpstr>Conclusion: The Future of AI and Humanity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Whisenant, Michael L.</dc:creator>
  <cp:lastModifiedBy>Lance Whisenant</cp:lastModifiedBy>
  <cp:revision>2</cp:revision>
  <dcterms:created xsi:type="dcterms:W3CDTF">2024-07-14T13:40:09Z</dcterms:created>
  <dcterms:modified xsi:type="dcterms:W3CDTF">2026-07-15T13:56:43Z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008d77a-d6f1-4229-9eb3-f44b2ca6abac_Enabled">
    <vt:lpwstr>true</vt:lpwstr>
  </property>
  <property fmtid="{D5CDD505-2E9C-101B-9397-08002B2CF9AE}" pid="3" name="MSIP_Label_4008d77a-d6f1-4229-9eb3-f44b2ca6abac_SetDate">
    <vt:lpwstr>2024-07-14T13:48:35Z</vt:lpwstr>
  </property>
  <property fmtid="{D5CDD505-2E9C-101B-9397-08002B2CF9AE}" pid="4" name="MSIP_Label_4008d77a-d6f1-4229-9eb3-f44b2ca6abac_Method">
    <vt:lpwstr>Privileged</vt:lpwstr>
  </property>
  <property fmtid="{D5CDD505-2E9C-101B-9397-08002B2CF9AE}" pid="5" name="MSIP_Label_4008d77a-d6f1-4229-9eb3-f44b2ca6abac_Name">
    <vt:lpwstr>Internal</vt:lpwstr>
  </property>
  <property fmtid="{D5CDD505-2E9C-101B-9397-08002B2CF9AE}" pid="6" name="MSIP_Label_4008d77a-d6f1-4229-9eb3-f44b2ca6abac_SiteId">
    <vt:lpwstr>b97b2600-0e8f-48c6-b379-5e00675e4bfd</vt:lpwstr>
  </property>
  <property fmtid="{D5CDD505-2E9C-101B-9397-08002B2CF9AE}" pid="7" name="MSIP_Label_4008d77a-d6f1-4229-9eb3-f44b2ca6abac_ActionId">
    <vt:lpwstr>54a3d530-3a02-451a-8595-6ab1ad5ba289</vt:lpwstr>
  </property>
  <property fmtid="{D5CDD505-2E9C-101B-9397-08002B2CF9AE}" pid="8" name="MSIP_Label_4008d77a-d6f1-4229-9eb3-f44b2ca6abac_ContentBits">
    <vt:lpwstr>0</vt:lpwstr>
  </property>
  <property fmtid="{D5CDD505-2E9C-101B-9397-08002B2CF9AE}" pid="9" name="ContentTypeId">
    <vt:lpwstr>0x0101003E3798188A4DB94F98D026A93C9E192F</vt:lpwstr>
  </property>
</Properties>
</file>