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EE7EED-E526-4FD2-92E0-2B7827248A27}" v="2" dt="2024-08-25T14:29:28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2034" autoAdjust="0"/>
  </p:normalViewPr>
  <p:slideViewPr>
    <p:cSldViewPr snapToGrid="0">
      <p:cViewPr varScale="1">
        <p:scale>
          <a:sx n="79" d="100"/>
          <a:sy n="79" d="100"/>
        </p:scale>
        <p:origin x="183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isenant, Michael L." userId="619489c6-e305-46a2-b2f8-7d0af683c4b7" providerId="ADAL" clId="{53EE7EED-E526-4FD2-92E0-2B7827248A27}"/>
    <pc:docChg chg="modSld">
      <pc:chgData name="Whisenant, Michael L." userId="619489c6-e305-46a2-b2f8-7d0af683c4b7" providerId="ADAL" clId="{53EE7EED-E526-4FD2-92E0-2B7827248A27}" dt="2024-08-25T14:29:28.933" v="1" actId="478"/>
      <pc:docMkLst>
        <pc:docMk/>
      </pc:docMkLst>
      <pc:sldChg chg="modSp">
        <pc:chgData name="Whisenant, Michael L." userId="619489c6-e305-46a2-b2f8-7d0af683c4b7" providerId="ADAL" clId="{53EE7EED-E526-4FD2-92E0-2B7827248A27}" dt="2024-08-25T14:29:28.933" v="1" actId="478"/>
        <pc:sldMkLst>
          <pc:docMk/>
          <pc:sldMk cId="3107214699" sldId="257"/>
        </pc:sldMkLst>
        <pc:graphicFrameChg chg="mod">
          <ac:chgData name="Whisenant, Michael L." userId="619489c6-e305-46a2-b2f8-7d0af683c4b7" providerId="ADAL" clId="{53EE7EED-E526-4FD2-92E0-2B7827248A27}" dt="2024-08-25T14:29:28.933" v="1" actId="478"/>
          <ac:graphicFrameMkLst>
            <pc:docMk/>
            <pc:sldMk cId="3107214699" sldId="257"/>
            <ac:graphicFrameMk id="23" creationId="{BB982ADD-10F3-1FB9-F70D-95EE62578626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5E1BB6-29A1-417C-855C-F7F5D65380BF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0EFA3EB-2538-4361-AD32-3C2E9BCCA5E1}">
      <dgm:prSet/>
      <dgm:spPr/>
      <dgm:t>
        <a:bodyPr/>
        <a:lstStyle/>
        <a:p>
          <a:r>
            <a:rPr lang="en-US"/>
            <a:t>Overview</a:t>
          </a:r>
        </a:p>
      </dgm:t>
    </dgm:pt>
    <dgm:pt modelId="{364AD255-6CD2-4B05-B254-61C420F0181F}" type="parTrans" cxnId="{DC6BF451-4260-430A-B7FA-53B285FA42DE}">
      <dgm:prSet/>
      <dgm:spPr/>
      <dgm:t>
        <a:bodyPr/>
        <a:lstStyle/>
        <a:p>
          <a:endParaRPr lang="en-US"/>
        </a:p>
      </dgm:t>
    </dgm:pt>
    <dgm:pt modelId="{FB6C5D83-83D9-4F99-B350-C09700A10957}" type="sibTrans" cxnId="{DC6BF451-4260-430A-B7FA-53B285FA42DE}">
      <dgm:prSet/>
      <dgm:spPr/>
      <dgm:t>
        <a:bodyPr/>
        <a:lstStyle/>
        <a:p>
          <a:endParaRPr lang="en-US"/>
        </a:p>
      </dgm:t>
    </dgm:pt>
    <dgm:pt modelId="{2AD3A479-6EB4-4A3D-BE07-F98AF64503AC}">
      <dgm:prSet/>
      <dgm:spPr/>
      <dgm:t>
        <a:bodyPr/>
        <a:lstStyle/>
        <a:p>
          <a:r>
            <a:rPr lang="en-US"/>
            <a:t>The Evolution of AI - From GPT-4 to AGI</a:t>
          </a:r>
        </a:p>
      </dgm:t>
    </dgm:pt>
    <dgm:pt modelId="{D3F27369-DEAB-4FFD-8AC2-1FC1062AD74E}" type="parTrans" cxnId="{AD6C0DE1-2531-4208-B0B6-D7269EBEF255}">
      <dgm:prSet/>
      <dgm:spPr/>
      <dgm:t>
        <a:bodyPr/>
        <a:lstStyle/>
        <a:p>
          <a:endParaRPr lang="en-US"/>
        </a:p>
      </dgm:t>
    </dgm:pt>
    <dgm:pt modelId="{FD0199D2-03CD-4E6A-9230-63632F2B1B65}" type="sibTrans" cxnId="{AD6C0DE1-2531-4208-B0B6-D7269EBEF255}">
      <dgm:prSet/>
      <dgm:spPr/>
      <dgm:t>
        <a:bodyPr/>
        <a:lstStyle/>
        <a:p>
          <a:endParaRPr lang="en-US"/>
        </a:p>
      </dgm:t>
    </dgm:pt>
    <dgm:pt modelId="{6FF27FCB-D114-4E72-87E1-A10EE2ACC1CE}">
      <dgm:prSet/>
      <dgm:spPr/>
      <dgm:t>
        <a:bodyPr/>
        <a:lstStyle/>
        <a:p>
          <a:r>
            <a:rPr lang="en-US"/>
            <a:t>Transition to Superintelligence</a:t>
          </a:r>
        </a:p>
      </dgm:t>
    </dgm:pt>
    <dgm:pt modelId="{FC08BDA6-82AD-442C-8E33-A0DA0B609E0F}" type="parTrans" cxnId="{D84D8BBB-16DA-4D34-B1FA-31F64331C871}">
      <dgm:prSet/>
      <dgm:spPr/>
      <dgm:t>
        <a:bodyPr/>
        <a:lstStyle/>
        <a:p>
          <a:endParaRPr lang="en-US"/>
        </a:p>
      </dgm:t>
    </dgm:pt>
    <dgm:pt modelId="{84104F22-8C33-4506-8C2F-616EB19E2144}" type="sibTrans" cxnId="{D84D8BBB-16DA-4D34-B1FA-31F64331C871}">
      <dgm:prSet/>
      <dgm:spPr/>
      <dgm:t>
        <a:bodyPr/>
        <a:lstStyle/>
        <a:p>
          <a:endParaRPr lang="en-US"/>
        </a:p>
      </dgm:t>
    </dgm:pt>
    <dgm:pt modelId="{53CBA328-F8DD-4327-B94F-85C90FAF01C2}">
      <dgm:prSet/>
      <dgm:spPr/>
      <dgm:t>
        <a:bodyPr/>
        <a:lstStyle/>
        <a:p>
          <a:r>
            <a:rPr lang="en-US"/>
            <a:t>The Industrial and Security Challenges</a:t>
          </a:r>
        </a:p>
      </dgm:t>
    </dgm:pt>
    <dgm:pt modelId="{392EE3B3-FD73-44D7-A930-7A0037A4E4D0}" type="parTrans" cxnId="{0CA00172-48D6-4709-B280-3460A8CDD48F}">
      <dgm:prSet/>
      <dgm:spPr/>
      <dgm:t>
        <a:bodyPr/>
        <a:lstStyle/>
        <a:p>
          <a:endParaRPr lang="en-US"/>
        </a:p>
      </dgm:t>
    </dgm:pt>
    <dgm:pt modelId="{027BD7E5-7014-4196-9C61-A5AC050FEE50}" type="sibTrans" cxnId="{0CA00172-48D6-4709-B280-3460A8CDD48F}">
      <dgm:prSet/>
      <dgm:spPr/>
      <dgm:t>
        <a:bodyPr/>
        <a:lstStyle/>
        <a:p>
          <a:endParaRPr lang="en-US"/>
        </a:p>
      </dgm:t>
    </dgm:pt>
    <dgm:pt modelId="{E6DB3F29-6CC7-446A-A025-FE75C98A6B47}">
      <dgm:prSet/>
      <dgm:spPr/>
      <dgm:t>
        <a:bodyPr/>
        <a:lstStyle/>
        <a:p>
          <a:r>
            <a:rPr lang="en-US"/>
            <a:t>Racing to the Trillion-Dollar Cluster</a:t>
          </a:r>
        </a:p>
      </dgm:t>
    </dgm:pt>
    <dgm:pt modelId="{379FFD43-F0BC-486F-A83D-78BB413EFA6F}" type="parTrans" cxnId="{EA59979E-70B3-4C7D-A1DE-9C6AE6C7269A}">
      <dgm:prSet/>
      <dgm:spPr/>
      <dgm:t>
        <a:bodyPr/>
        <a:lstStyle/>
        <a:p>
          <a:endParaRPr lang="en-US"/>
        </a:p>
      </dgm:t>
    </dgm:pt>
    <dgm:pt modelId="{2CD7714C-8A02-42DE-AF70-6FC150388E07}" type="sibTrans" cxnId="{EA59979E-70B3-4C7D-A1DE-9C6AE6C7269A}">
      <dgm:prSet/>
      <dgm:spPr/>
      <dgm:t>
        <a:bodyPr/>
        <a:lstStyle/>
        <a:p>
          <a:endParaRPr lang="en-US"/>
        </a:p>
      </dgm:t>
    </dgm:pt>
    <dgm:pt modelId="{1EEA06AE-FA6B-4186-B33F-AF5F46FA34AD}">
      <dgm:prSet/>
      <dgm:spPr/>
      <dgm:t>
        <a:bodyPr/>
        <a:lstStyle/>
        <a:p>
          <a:r>
            <a:rPr lang="en-US"/>
            <a:t>Lock Down the Labs</a:t>
          </a:r>
        </a:p>
      </dgm:t>
    </dgm:pt>
    <dgm:pt modelId="{FB105E6D-23CF-43C2-91F0-4A2E10F102EB}" type="parTrans" cxnId="{2A57A198-1178-4915-A917-779A21B756A5}">
      <dgm:prSet/>
      <dgm:spPr/>
      <dgm:t>
        <a:bodyPr/>
        <a:lstStyle/>
        <a:p>
          <a:endParaRPr lang="en-US"/>
        </a:p>
      </dgm:t>
    </dgm:pt>
    <dgm:pt modelId="{36F5508D-9A13-4F32-BD61-86ED1D81589F}" type="sibTrans" cxnId="{2A57A198-1178-4915-A917-779A21B756A5}">
      <dgm:prSet/>
      <dgm:spPr/>
      <dgm:t>
        <a:bodyPr/>
        <a:lstStyle/>
        <a:p>
          <a:endParaRPr lang="en-US"/>
        </a:p>
      </dgm:t>
    </dgm:pt>
    <dgm:pt modelId="{D9F9CA29-9B15-4124-BC21-E25DFF804DCF}">
      <dgm:prSet/>
      <dgm:spPr/>
      <dgm:t>
        <a:bodyPr/>
        <a:lstStyle/>
        <a:p>
          <a:r>
            <a:rPr lang="en-US"/>
            <a:t>Superalignment - The Critical Challenge</a:t>
          </a:r>
        </a:p>
      </dgm:t>
    </dgm:pt>
    <dgm:pt modelId="{566D2949-5555-467D-A50C-AE5B73224B1B}" type="parTrans" cxnId="{F775A7AB-A92C-4C02-913F-7E3BAD4A0A2E}">
      <dgm:prSet/>
      <dgm:spPr/>
      <dgm:t>
        <a:bodyPr/>
        <a:lstStyle/>
        <a:p>
          <a:endParaRPr lang="en-US"/>
        </a:p>
      </dgm:t>
    </dgm:pt>
    <dgm:pt modelId="{F2FBCE53-276B-4A29-9438-E24DE2E7DA44}" type="sibTrans" cxnId="{F775A7AB-A92C-4C02-913F-7E3BAD4A0A2E}">
      <dgm:prSet/>
      <dgm:spPr/>
      <dgm:t>
        <a:bodyPr/>
        <a:lstStyle/>
        <a:p>
          <a:endParaRPr lang="en-US"/>
        </a:p>
      </dgm:t>
    </dgm:pt>
    <dgm:pt modelId="{1A861393-6C00-4FB8-8344-6AA29491A245}">
      <dgm:prSet/>
      <dgm:spPr/>
      <dgm:t>
        <a:bodyPr/>
        <a:lstStyle/>
        <a:p>
          <a:r>
            <a:rPr lang="en-US"/>
            <a:t>Global Implications and the AI Race</a:t>
          </a:r>
        </a:p>
      </dgm:t>
    </dgm:pt>
    <dgm:pt modelId="{C9C6863D-BCF3-45A3-AC8B-63D0EF98F275}" type="parTrans" cxnId="{FBAE901E-C283-4A70-8F15-77820AE24A40}">
      <dgm:prSet/>
      <dgm:spPr/>
      <dgm:t>
        <a:bodyPr/>
        <a:lstStyle/>
        <a:p>
          <a:endParaRPr lang="en-US"/>
        </a:p>
      </dgm:t>
    </dgm:pt>
    <dgm:pt modelId="{927A7D3E-69C7-4FC8-BAFD-62C6E3810190}" type="sibTrans" cxnId="{FBAE901E-C283-4A70-8F15-77820AE24A40}">
      <dgm:prSet/>
      <dgm:spPr/>
      <dgm:t>
        <a:bodyPr/>
        <a:lstStyle/>
        <a:p>
          <a:endParaRPr lang="en-US"/>
        </a:p>
      </dgm:t>
    </dgm:pt>
    <dgm:pt modelId="{9E9BFA00-9123-480F-B05C-1D89227EC9B2}">
      <dgm:prSet/>
      <dgm:spPr/>
      <dgm:t>
        <a:bodyPr/>
        <a:lstStyle/>
        <a:p>
          <a:r>
            <a:rPr lang="en-US"/>
            <a:t>Government Involvement in AGI Development</a:t>
          </a:r>
        </a:p>
      </dgm:t>
    </dgm:pt>
    <dgm:pt modelId="{E896F7FA-3DF6-42DF-91C1-9F541024432E}" type="parTrans" cxnId="{0F2EFF4D-D97F-46C8-9DC9-BD5DD49C601A}">
      <dgm:prSet/>
      <dgm:spPr/>
      <dgm:t>
        <a:bodyPr/>
        <a:lstStyle/>
        <a:p>
          <a:endParaRPr lang="en-US"/>
        </a:p>
      </dgm:t>
    </dgm:pt>
    <dgm:pt modelId="{AE6C3195-35D8-4887-A3D8-DDF02589AC1A}" type="sibTrans" cxnId="{0F2EFF4D-D97F-46C8-9DC9-BD5DD49C601A}">
      <dgm:prSet/>
      <dgm:spPr/>
      <dgm:t>
        <a:bodyPr/>
        <a:lstStyle/>
        <a:p>
          <a:endParaRPr lang="en-US"/>
        </a:p>
      </dgm:t>
    </dgm:pt>
    <dgm:pt modelId="{1D4C769C-4E5A-4276-AD55-4CD6F6E2B351}">
      <dgm:prSet/>
      <dgm:spPr/>
      <dgm:t>
        <a:bodyPr/>
        <a:lstStyle/>
        <a:p>
          <a:r>
            <a:rPr lang="en-US"/>
            <a:t>Reflections and Future Considerations</a:t>
          </a:r>
        </a:p>
      </dgm:t>
    </dgm:pt>
    <dgm:pt modelId="{245F0A2D-BD24-406A-8408-94F45B8B51EB}" type="parTrans" cxnId="{EBDA6AA0-40EB-4706-9F94-F8458728FBEE}">
      <dgm:prSet/>
      <dgm:spPr/>
      <dgm:t>
        <a:bodyPr/>
        <a:lstStyle/>
        <a:p>
          <a:endParaRPr lang="en-US"/>
        </a:p>
      </dgm:t>
    </dgm:pt>
    <dgm:pt modelId="{EA97740A-0580-4F33-B7D6-C9E3BE086CBD}" type="sibTrans" cxnId="{EBDA6AA0-40EB-4706-9F94-F8458728FBEE}">
      <dgm:prSet/>
      <dgm:spPr/>
      <dgm:t>
        <a:bodyPr/>
        <a:lstStyle/>
        <a:p>
          <a:endParaRPr lang="en-US"/>
        </a:p>
      </dgm:t>
    </dgm:pt>
    <dgm:pt modelId="{760E3E59-728B-4BA9-BF98-8A0741DD4853}" type="pres">
      <dgm:prSet presAssocID="{D75E1BB6-29A1-417C-855C-F7F5D65380BF}" presName="Name0" presStyleCnt="0">
        <dgm:presLayoutVars>
          <dgm:dir/>
          <dgm:resizeHandles val="exact"/>
        </dgm:presLayoutVars>
      </dgm:prSet>
      <dgm:spPr/>
    </dgm:pt>
    <dgm:pt modelId="{DEAD9D19-A22B-4E46-A413-B0F32E1B513E}" type="pres">
      <dgm:prSet presAssocID="{A0EFA3EB-2538-4361-AD32-3C2E9BCCA5E1}" presName="node" presStyleLbl="node1" presStyleIdx="0" presStyleCnt="8">
        <dgm:presLayoutVars>
          <dgm:bulletEnabled val="1"/>
        </dgm:presLayoutVars>
      </dgm:prSet>
      <dgm:spPr/>
    </dgm:pt>
    <dgm:pt modelId="{541643B3-8ABC-4912-8849-0D181E5C455A}" type="pres">
      <dgm:prSet presAssocID="{FB6C5D83-83D9-4F99-B350-C09700A10957}" presName="sibTrans" presStyleLbl="sibTrans1D1" presStyleIdx="0" presStyleCnt="7"/>
      <dgm:spPr/>
    </dgm:pt>
    <dgm:pt modelId="{63BDFB75-9635-42B2-9332-58D29C257B62}" type="pres">
      <dgm:prSet presAssocID="{FB6C5D83-83D9-4F99-B350-C09700A10957}" presName="connectorText" presStyleLbl="sibTrans1D1" presStyleIdx="0" presStyleCnt="7"/>
      <dgm:spPr/>
    </dgm:pt>
    <dgm:pt modelId="{BA786C09-FFD8-4E70-B2CD-DEF91D977FD0}" type="pres">
      <dgm:prSet presAssocID="{2AD3A479-6EB4-4A3D-BE07-F98AF64503AC}" presName="node" presStyleLbl="node1" presStyleIdx="1" presStyleCnt="8">
        <dgm:presLayoutVars>
          <dgm:bulletEnabled val="1"/>
        </dgm:presLayoutVars>
      </dgm:prSet>
      <dgm:spPr/>
    </dgm:pt>
    <dgm:pt modelId="{A983AA0A-1423-4C95-A1DC-5508F1C31658}" type="pres">
      <dgm:prSet presAssocID="{FD0199D2-03CD-4E6A-9230-63632F2B1B65}" presName="sibTrans" presStyleLbl="sibTrans1D1" presStyleIdx="1" presStyleCnt="7"/>
      <dgm:spPr/>
    </dgm:pt>
    <dgm:pt modelId="{FB389B8D-C77E-41D7-8AAA-39A545CFA6C3}" type="pres">
      <dgm:prSet presAssocID="{FD0199D2-03CD-4E6A-9230-63632F2B1B65}" presName="connectorText" presStyleLbl="sibTrans1D1" presStyleIdx="1" presStyleCnt="7"/>
      <dgm:spPr/>
    </dgm:pt>
    <dgm:pt modelId="{04845FC2-89A6-463B-8300-195A08B718F7}" type="pres">
      <dgm:prSet presAssocID="{6FF27FCB-D114-4E72-87E1-A10EE2ACC1CE}" presName="node" presStyleLbl="node1" presStyleIdx="2" presStyleCnt="8">
        <dgm:presLayoutVars>
          <dgm:bulletEnabled val="1"/>
        </dgm:presLayoutVars>
      </dgm:prSet>
      <dgm:spPr/>
    </dgm:pt>
    <dgm:pt modelId="{07F77BD5-DB58-47F7-A308-36AB99600481}" type="pres">
      <dgm:prSet presAssocID="{84104F22-8C33-4506-8C2F-616EB19E2144}" presName="sibTrans" presStyleLbl="sibTrans1D1" presStyleIdx="2" presStyleCnt="7"/>
      <dgm:spPr/>
    </dgm:pt>
    <dgm:pt modelId="{69D10DA6-70C4-44E1-A741-5E060B50C349}" type="pres">
      <dgm:prSet presAssocID="{84104F22-8C33-4506-8C2F-616EB19E2144}" presName="connectorText" presStyleLbl="sibTrans1D1" presStyleIdx="2" presStyleCnt="7"/>
      <dgm:spPr/>
    </dgm:pt>
    <dgm:pt modelId="{5A761648-CCCD-4346-AA02-E38A9B83FE48}" type="pres">
      <dgm:prSet presAssocID="{53CBA328-F8DD-4327-B94F-85C90FAF01C2}" presName="node" presStyleLbl="node1" presStyleIdx="3" presStyleCnt="8">
        <dgm:presLayoutVars>
          <dgm:bulletEnabled val="1"/>
        </dgm:presLayoutVars>
      </dgm:prSet>
      <dgm:spPr/>
    </dgm:pt>
    <dgm:pt modelId="{47DFEB82-C7A0-49CB-8194-67CA00AC4EA8}" type="pres">
      <dgm:prSet presAssocID="{027BD7E5-7014-4196-9C61-A5AC050FEE50}" presName="sibTrans" presStyleLbl="sibTrans1D1" presStyleIdx="3" presStyleCnt="7"/>
      <dgm:spPr/>
    </dgm:pt>
    <dgm:pt modelId="{D3D3F9F5-1454-4CB6-9858-8E6A20C83498}" type="pres">
      <dgm:prSet presAssocID="{027BD7E5-7014-4196-9C61-A5AC050FEE50}" presName="connectorText" presStyleLbl="sibTrans1D1" presStyleIdx="3" presStyleCnt="7"/>
      <dgm:spPr/>
    </dgm:pt>
    <dgm:pt modelId="{E8ED74C3-AE2D-4FD1-A85E-412D2225E2AD}" type="pres">
      <dgm:prSet presAssocID="{D9F9CA29-9B15-4124-BC21-E25DFF804DCF}" presName="node" presStyleLbl="node1" presStyleIdx="4" presStyleCnt="8">
        <dgm:presLayoutVars>
          <dgm:bulletEnabled val="1"/>
        </dgm:presLayoutVars>
      </dgm:prSet>
      <dgm:spPr/>
    </dgm:pt>
    <dgm:pt modelId="{43D913EB-FC33-4B4A-B91A-6B9A4543287B}" type="pres">
      <dgm:prSet presAssocID="{F2FBCE53-276B-4A29-9438-E24DE2E7DA44}" presName="sibTrans" presStyleLbl="sibTrans1D1" presStyleIdx="4" presStyleCnt="7"/>
      <dgm:spPr/>
    </dgm:pt>
    <dgm:pt modelId="{AF60E8BA-371A-45EC-8F7F-471875B9C82B}" type="pres">
      <dgm:prSet presAssocID="{F2FBCE53-276B-4A29-9438-E24DE2E7DA44}" presName="connectorText" presStyleLbl="sibTrans1D1" presStyleIdx="4" presStyleCnt="7"/>
      <dgm:spPr/>
    </dgm:pt>
    <dgm:pt modelId="{F3CC16ED-5C35-4066-8CF8-88742921249C}" type="pres">
      <dgm:prSet presAssocID="{1A861393-6C00-4FB8-8344-6AA29491A245}" presName="node" presStyleLbl="node1" presStyleIdx="5" presStyleCnt="8">
        <dgm:presLayoutVars>
          <dgm:bulletEnabled val="1"/>
        </dgm:presLayoutVars>
      </dgm:prSet>
      <dgm:spPr/>
    </dgm:pt>
    <dgm:pt modelId="{14EE7BD3-2549-4902-BB29-A5149F1BB0E2}" type="pres">
      <dgm:prSet presAssocID="{927A7D3E-69C7-4FC8-BAFD-62C6E3810190}" presName="sibTrans" presStyleLbl="sibTrans1D1" presStyleIdx="5" presStyleCnt="7"/>
      <dgm:spPr/>
    </dgm:pt>
    <dgm:pt modelId="{F0B17354-9FC0-4914-8C84-46C0129AAF55}" type="pres">
      <dgm:prSet presAssocID="{927A7D3E-69C7-4FC8-BAFD-62C6E3810190}" presName="connectorText" presStyleLbl="sibTrans1D1" presStyleIdx="5" presStyleCnt="7"/>
      <dgm:spPr/>
    </dgm:pt>
    <dgm:pt modelId="{D47F5CAC-8450-4AC4-9121-EBE4F016EBA8}" type="pres">
      <dgm:prSet presAssocID="{9E9BFA00-9123-480F-B05C-1D89227EC9B2}" presName="node" presStyleLbl="node1" presStyleIdx="6" presStyleCnt="8">
        <dgm:presLayoutVars>
          <dgm:bulletEnabled val="1"/>
        </dgm:presLayoutVars>
      </dgm:prSet>
      <dgm:spPr/>
    </dgm:pt>
    <dgm:pt modelId="{B896142F-2278-421C-A211-345D5B6191EE}" type="pres">
      <dgm:prSet presAssocID="{AE6C3195-35D8-4887-A3D8-DDF02589AC1A}" presName="sibTrans" presStyleLbl="sibTrans1D1" presStyleIdx="6" presStyleCnt="7"/>
      <dgm:spPr/>
    </dgm:pt>
    <dgm:pt modelId="{8A757A40-5E02-4AE1-A734-ABCA49833FD3}" type="pres">
      <dgm:prSet presAssocID="{AE6C3195-35D8-4887-A3D8-DDF02589AC1A}" presName="connectorText" presStyleLbl="sibTrans1D1" presStyleIdx="6" presStyleCnt="7"/>
      <dgm:spPr/>
    </dgm:pt>
    <dgm:pt modelId="{35D6DB09-0209-4A4A-88AB-D7EFF6AFE5C5}" type="pres">
      <dgm:prSet presAssocID="{1D4C769C-4E5A-4276-AD55-4CD6F6E2B351}" presName="node" presStyleLbl="node1" presStyleIdx="7" presStyleCnt="8">
        <dgm:presLayoutVars>
          <dgm:bulletEnabled val="1"/>
        </dgm:presLayoutVars>
      </dgm:prSet>
      <dgm:spPr/>
    </dgm:pt>
  </dgm:ptLst>
  <dgm:cxnLst>
    <dgm:cxn modelId="{DACDA704-9681-4F29-BF6C-EDD1519DFB18}" type="presOf" srcId="{1D4C769C-4E5A-4276-AD55-4CD6F6E2B351}" destId="{35D6DB09-0209-4A4A-88AB-D7EFF6AFE5C5}" srcOrd="0" destOrd="0" presId="urn:microsoft.com/office/officeart/2016/7/layout/RepeatingBendingProcessNew"/>
    <dgm:cxn modelId="{F7321706-5E02-4036-BF6F-AF8800C68658}" type="presOf" srcId="{84104F22-8C33-4506-8C2F-616EB19E2144}" destId="{69D10DA6-70C4-44E1-A741-5E060B50C349}" srcOrd="1" destOrd="0" presId="urn:microsoft.com/office/officeart/2016/7/layout/RepeatingBendingProcessNew"/>
    <dgm:cxn modelId="{C2420309-CE95-40FE-8019-6C60A00814A4}" type="presOf" srcId="{A0EFA3EB-2538-4361-AD32-3C2E9BCCA5E1}" destId="{DEAD9D19-A22B-4E46-A413-B0F32E1B513E}" srcOrd="0" destOrd="0" presId="urn:microsoft.com/office/officeart/2016/7/layout/RepeatingBendingProcessNew"/>
    <dgm:cxn modelId="{DB2A2E15-EAAD-46CF-91EF-A4C6387D28AE}" type="presOf" srcId="{2AD3A479-6EB4-4A3D-BE07-F98AF64503AC}" destId="{BA786C09-FFD8-4E70-B2CD-DEF91D977FD0}" srcOrd="0" destOrd="0" presId="urn:microsoft.com/office/officeart/2016/7/layout/RepeatingBendingProcessNew"/>
    <dgm:cxn modelId="{FBAE901E-C283-4A70-8F15-77820AE24A40}" srcId="{D75E1BB6-29A1-417C-855C-F7F5D65380BF}" destId="{1A861393-6C00-4FB8-8344-6AA29491A245}" srcOrd="5" destOrd="0" parTransId="{C9C6863D-BCF3-45A3-AC8B-63D0EF98F275}" sibTransId="{927A7D3E-69C7-4FC8-BAFD-62C6E3810190}"/>
    <dgm:cxn modelId="{B145E020-5361-4E56-B320-5CE16CB701D0}" type="presOf" srcId="{1A861393-6C00-4FB8-8344-6AA29491A245}" destId="{F3CC16ED-5C35-4066-8CF8-88742921249C}" srcOrd="0" destOrd="0" presId="urn:microsoft.com/office/officeart/2016/7/layout/RepeatingBendingProcessNew"/>
    <dgm:cxn modelId="{B5FBC22C-77E9-4A79-A4D8-82F1A2B0FCB2}" type="presOf" srcId="{84104F22-8C33-4506-8C2F-616EB19E2144}" destId="{07F77BD5-DB58-47F7-A308-36AB99600481}" srcOrd="0" destOrd="0" presId="urn:microsoft.com/office/officeart/2016/7/layout/RepeatingBendingProcessNew"/>
    <dgm:cxn modelId="{ADD44D38-11C1-4100-B12E-438FD74E230E}" type="presOf" srcId="{E6DB3F29-6CC7-446A-A025-FE75C98A6B47}" destId="{5A761648-CCCD-4346-AA02-E38A9B83FE48}" srcOrd="0" destOrd="1" presId="urn:microsoft.com/office/officeart/2016/7/layout/RepeatingBendingProcessNew"/>
    <dgm:cxn modelId="{816D7738-3008-4B2E-9A8F-DC84B1CED717}" type="presOf" srcId="{AE6C3195-35D8-4887-A3D8-DDF02589AC1A}" destId="{B896142F-2278-421C-A211-345D5B6191EE}" srcOrd="0" destOrd="0" presId="urn:microsoft.com/office/officeart/2016/7/layout/RepeatingBendingProcessNew"/>
    <dgm:cxn modelId="{66989F39-D9E1-44E9-BB1D-0C1114A60F91}" type="presOf" srcId="{1EEA06AE-FA6B-4186-B33F-AF5F46FA34AD}" destId="{5A761648-CCCD-4346-AA02-E38A9B83FE48}" srcOrd="0" destOrd="2" presId="urn:microsoft.com/office/officeart/2016/7/layout/RepeatingBendingProcessNew"/>
    <dgm:cxn modelId="{1E4E033E-1E3D-4CE9-B833-E981FA24DFFE}" type="presOf" srcId="{FD0199D2-03CD-4E6A-9230-63632F2B1B65}" destId="{A983AA0A-1423-4C95-A1DC-5508F1C31658}" srcOrd="0" destOrd="0" presId="urn:microsoft.com/office/officeart/2016/7/layout/RepeatingBendingProcessNew"/>
    <dgm:cxn modelId="{80229743-58EB-4C3F-9551-D33CE2B4585C}" type="presOf" srcId="{FB6C5D83-83D9-4F99-B350-C09700A10957}" destId="{541643B3-8ABC-4912-8849-0D181E5C455A}" srcOrd="0" destOrd="0" presId="urn:microsoft.com/office/officeart/2016/7/layout/RepeatingBendingProcessNew"/>
    <dgm:cxn modelId="{DEDA8F69-7732-4405-9F11-7C6D89D5BDB0}" type="presOf" srcId="{927A7D3E-69C7-4FC8-BAFD-62C6E3810190}" destId="{F0B17354-9FC0-4914-8C84-46C0129AAF55}" srcOrd="1" destOrd="0" presId="urn:microsoft.com/office/officeart/2016/7/layout/RepeatingBendingProcessNew"/>
    <dgm:cxn modelId="{C078366A-B2C0-4773-9FC4-EDE9898918D6}" type="presOf" srcId="{D75E1BB6-29A1-417C-855C-F7F5D65380BF}" destId="{760E3E59-728B-4BA9-BF98-8A0741DD4853}" srcOrd="0" destOrd="0" presId="urn:microsoft.com/office/officeart/2016/7/layout/RepeatingBendingProcessNew"/>
    <dgm:cxn modelId="{0F2EFF4D-D97F-46C8-9DC9-BD5DD49C601A}" srcId="{D75E1BB6-29A1-417C-855C-F7F5D65380BF}" destId="{9E9BFA00-9123-480F-B05C-1D89227EC9B2}" srcOrd="6" destOrd="0" parTransId="{E896F7FA-3DF6-42DF-91C1-9F541024432E}" sibTransId="{AE6C3195-35D8-4887-A3D8-DDF02589AC1A}"/>
    <dgm:cxn modelId="{DC6BF451-4260-430A-B7FA-53B285FA42DE}" srcId="{D75E1BB6-29A1-417C-855C-F7F5D65380BF}" destId="{A0EFA3EB-2538-4361-AD32-3C2E9BCCA5E1}" srcOrd="0" destOrd="0" parTransId="{364AD255-6CD2-4B05-B254-61C420F0181F}" sibTransId="{FB6C5D83-83D9-4F99-B350-C09700A10957}"/>
    <dgm:cxn modelId="{0CA00172-48D6-4709-B280-3460A8CDD48F}" srcId="{D75E1BB6-29A1-417C-855C-F7F5D65380BF}" destId="{53CBA328-F8DD-4327-B94F-85C90FAF01C2}" srcOrd="3" destOrd="0" parTransId="{392EE3B3-FD73-44D7-A930-7A0037A4E4D0}" sibTransId="{027BD7E5-7014-4196-9C61-A5AC050FEE50}"/>
    <dgm:cxn modelId="{2D21A47B-1EC2-4510-81DC-C50DA675B6F7}" type="presOf" srcId="{027BD7E5-7014-4196-9C61-A5AC050FEE50}" destId="{D3D3F9F5-1454-4CB6-9858-8E6A20C83498}" srcOrd="1" destOrd="0" presId="urn:microsoft.com/office/officeart/2016/7/layout/RepeatingBendingProcessNew"/>
    <dgm:cxn modelId="{2F04417D-1376-4061-BDF5-96603983D2DB}" type="presOf" srcId="{FD0199D2-03CD-4E6A-9230-63632F2B1B65}" destId="{FB389B8D-C77E-41D7-8AAA-39A545CFA6C3}" srcOrd="1" destOrd="0" presId="urn:microsoft.com/office/officeart/2016/7/layout/RepeatingBendingProcessNew"/>
    <dgm:cxn modelId="{F3D05586-EA07-43BF-A581-BE1616A4CF05}" type="presOf" srcId="{D9F9CA29-9B15-4124-BC21-E25DFF804DCF}" destId="{E8ED74C3-AE2D-4FD1-A85E-412D2225E2AD}" srcOrd="0" destOrd="0" presId="urn:microsoft.com/office/officeart/2016/7/layout/RepeatingBendingProcessNew"/>
    <dgm:cxn modelId="{DA18538B-A424-445C-B40D-4C1C32251366}" type="presOf" srcId="{9E9BFA00-9123-480F-B05C-1D89227EC9B2}" destId="{D47F5CAC-8450-4AC4-9121-EBE4F016EBA8}" srcOrd="0" destOrd="0" presId="urn:microsoft.com/office/officeart/2016/7/layout/RepeatingBendingProcessNew"/>
    <dgm:cxn modelId="{62C2D293-D0D9-4E79-A200-61DFA59C9926}" type="presOf" srcId="{F2FBCE53-276B-4A29-9438-E24DE2E7DA44}" destId="{AF60E8BA-371A-45EC-8F7F-471875B9C82B}" srcOrd="1" destOrd="0" presId="urn:microsoft.com/office/officeart/2016/7/layout/RepeatingBendingProcessNew"/>
    <dgm:cxn modelId="{2A57A198-1178-4915-A917-779A21B756A5}" srcId="{53CBA328-F8DD-4327-B94F-85C90FAF01C2}" destId="{1EEA06AE-FA6B-4186-B33F-AF5F46FA34AD}" srcOrd="1" destOrd="0" parTransId="{FB105E6D-23CF-43C2-91F0-4A2E10F102EB}" sibTransId="{36F5508D-9A13-4F32-BD61-86ED1D81589F}"/>
    <dgm:cxn modelId="{EA59979E-70B3-4C7D-A1DE-9C6AE6C7269A}" srcId="{53CBA328-F8DD-4327-B94F-85C90FAF01C2}" destId="{E6DB3F29-6CC7-446A-A025-FE75C98A6B47}" srcOrd="0" destOrd="0" parTransId="{379FFD43-F0BC-486F-A83D-78BB413EFA6F}" sibTransId="{2CD7714C-8A02-42DE-AF70-6FC150388E07}"/>
    <dgm:cxn modelId="{EBDA6AA0-40EB-4706-9F94-F8458728FBEE}" srcId="{D75E1BB6-29A1-417C-855C-F7F5D65380BF}" destId="{1D4C769C-4E5A-4276-AD55-4CD6F6E2B351}" srcOrd="7" destOrd="0" parTransId="{245F0A2D-BD24-406A-8408-94F45B8B51EB}" sibTransId="{EA97740A-0580-4F33-B7D6-C9E3BE086CBD}"/>
    <dgm:cxn modelId="{F775A7AB-A92C-4C02-913F-7E3BAD4A0A2E}" srcId="{D75E1BB6-29A1-417C-855C-F7F5D65380BF}" destId="{D9F9CA29-9B15-4124-BC21-E25DFF804DCF}" srcOrd="4" destOrd="0" parTransId="{566D2949-5555-467D-A50C-AE5B73224B1B}" sibTransId="{F2FBCE53-276B-4A29-9438-E24DE2E7DA44}"/>
    <dgm:cxn modelId="{161F98B2-D425-4062-B95D-BC815BBA0C46}" type="presOf" srcId="{53CBA328-F8DD-4327-B94F-85C90FAF01C2}" destId="{5A761648-CCCD-4346-AA02-E38A9B83FE48}" srcOrd="0" destOrd="0" presId="urn:microsoft.com/office/officeart/2016/7/layout/RepeatingBendingProcessNew"/>
    <dgm:cxn modelId="{D84D8BBB-16DA-4D34-B1FA-31F64331C871}" srcId="{D75E1BB6-29A1-417C-855C-F7F5D65380BF}" destId="{6FF27FCB-D114-4E72-87E1-A10EE2ACC1CE}" srcOrd="2" destOrd="0" parTransId="{FC08BDA6-82AD-442C-8E33-A0DA0B609E0F}" sibTransId="{84104F22-8C33-4506-8C2F-616EB19E2144}"/>
    <dgm:cxn modelId="{F26CF9C1-F0E9-4BAC-839E-CE6601A080BD}" type="presOf" srcId="{6FF27FCB-D114-4E72-87E1-A10EE2ACC1CE}" destId="{04845FC2-89A6-463B-8300-195A08B718F7}" srcOrd="0" destOrd="0" presId="urn:microsoft.com/office/officeart/2016/7/layout/RepeatingBendingProcessNew"/>
    <dgm:cxn modelId="{D1CCFDC6-08FC-4A13-B9A6-FA4A04F2E1CB}" type="presOf" srcId="{FB6C5D83-83D9-4F99-B350-C09700A10957}" destId="{63BDFB75-9635-42B2-9332-58D29C257B62}" srcOrd="1" destOrd="0" presId="urn:microsoft.com/office/officeart/2016/7/layout/RepeatingBendingProcessNew"/>
    <dgm:cxn modelId="{04E93FD0-B491-4875-9B9D-EA98FF5CECCA}" type="presOf" srcId="{F2FBCE53-276B-4A29-9438-E24DE2E7DA44}" destId="{43D913EB-FC33-4B4A-B91A-6B9A4543287B}" srcOrd="0" destOrd="0" presId="urn:microsoft.com/office/officeart/2016/7/layout/RepeatingBendingProcessNew"/>
    <dgm:cxn modelId="{AD6C0DE1-2531-4208-B0B6-D7269EBEF255}" srcId="{D75E1BB6-29A1-417C-855C-F7F5D65380BF}" destId="{2AD3A479-6EB4-4A3D-BE07-F98AF64503AC}" srcOrd="1" destOrd="0" parTransId="{D3F27369-DEAB-4FFD-8AC2-1FC1062AD74E}" sibTransId="{FD0199D2-03CD-4E6A-9230-63632F2B1B65}"/>
    <dgm:cxn modelId="{D57A4EED-6D7A-433C-8771-D47FBE9325CD}" type="presOf" srcId="{027BD7E5-7014-4196-9C61-A5AC050FEE50}" destId="{47DFEB82-C7A0-49CB-8194-67CA00AC4EA8}" srcOrd="0" destOrd="0" presId="urn:microsoft.com/office/officeart/2016/7/layout/RepeatingBendingProcessNew"/>
    <dgm:cxn modelId="{715B32EE-9E07-4EFD-95C9-B4B947F147C8}" type="presOf" srcId="{AE6C3195-35D8-4887-A3D8-DDF02589AC1A}" destId="{8A757A40-5E02-4AE1-A734-ABCA49833FD3}" srcOrd="1" destOrd="0" presId="urn:microsoft.com/office/officeart/2016/7/layout/RepeatingBendingProcessNew"/>
    <dgm:cxn modelId="{ABEE46F9-C355-46E2-91BB-BEE100066975}" type="presOf" srcId="{927A7D3E-69C7-4FC8-BAFD-62C6E3810190}" destId="{14EE7BD3-2549-4902-BB29-A5149F1BB0E2}" srcOrd="0" destOrd="0" presId="urn:microsoft.com/office/officeart/2016/7/layout/RepeatingBendingProcessNew"/>
    <dgm:cxn modelId="{E73D653C-375E-4BA4-9176-731CFC040BF4}" type="presParOf" srcId="{760E3E59-728B-4BA9-BF98-8A0741DD4853}" destId="{DEAD9D19-A22B-4E46-A413-B0F32E1B513E}" srcOrd="0" destOrd="0" presId="urn:microsoft.com/office/officeart/2016/7/layout/RepeatingBendingProcessNew"/>
    <dgm:cxn modelId="{24BE9C7F-245F-4680-8278-E9659A63417B}" type="presParOf" srcId="{760E3E59-728B-4BA9-BF98-8A0741DD4853}" destId="{541643B3-8ABC-4912-8849-0D181E5C455A}" srcOrd="1" destOrd="0" presId="urn:microsoft.com/office/officeart/2016/7/layout/RepeatingBendingProcessNew"/>
    <dgm:cxn modelId="{2C1B0311-E528-43A2-8BF1-F40981445F0F}" type="presParOf" srcId="{541643B3-8ABC-4912-8849-0D181E5C455A}" destId="{63BDFB75-9635-42B2-9332-58D29C257B62}" srcOrd="0" destOrd="0" presId="urn:microsoft.com/office/officeart/2016/7/layout/RepeatingBendingProcessNew"/>
    <dgm:cxn modelId="{3D5B88AF-3F5F-4E20-8C29-0676136AEF12}" type="presParOf" srcId="{760E3E59-728B-4BA9-BF98-8A0741DD4853}" destId="{BA786C09-FFD8-4E70-B2CD-DEF91D977FD0}" srcOrd="2" destOrd="0" presId="urn:microsoft.com/office/officeart/2016/7/layout/RepeatingBendingProcessNew"/>
    <dgm:cxn modelId="{0D688742-F548-44FB-8FCE-F674319B2B04}" type="presParOf" srcId="{760E3E59-728B-4BA9-BF98-8A0741DD4853}" destId="{A983AA0A-1423-4C95-A1DC-5508F1C31658}" srcOrd="3" destOrd="0" presId="urn:microsoft.com/office/officeart/2016/7/layout/RepeatingBendingProcessNew"/>
    <dgm:cxn modelId="{3BB5A012-F487-4572-86B0-FB7FF7E439DC}" type="presParOf" srcId="{A983AA0A-1423-4C95-A1DC-5508F1C31658}" destId="{FB389B8D-C77E-41D7-8AAA-39A545CFA6C3}" srcOrd="0" destOrd="0" presId="urn:microsoft.com/office/officeart/2016/7/layout/RepeatingBendingProcessNew"/>
    <dgm:cxn modelId="{47B31201-A6A4-451E-BDD0-9E37ECA8A5C3}" type="presParOf" srcId="{760E3E59-728B-4BA9-BF98-8A0741DD4853}" destId="{04845FC2-89A6-463B-8300-195A08B718F7}" srcOrd="4" destOrd="0" presId="urn:microsoft.com/office/officeart/2016/7/layout/RepeatingBendingProcessNew"/>
    <dgm:cxn modelId="{E48CEBFB-1362-4CF6-B331-6696903CB2EA}" type="presParOf" srcId="{760E3E59-728B-4BA9-BF98-8A0741DD4853}" destId="{07F77BD5-DB58-47F7-A308-36AB99600481}" srcOrd="5" destOrd="0" presId="urn:microsoft.com/office/officeart/2016/7/layout/RepeatingBendingProcessNew"/>
    <dgm:cxn modelId="{1543B098-3384-4E05-8390-842868608A30}" type="presParOf" srcId="{07F77BD5-DB58-47F7-A308-36AB99600481}" destId="{69D10DA6-70C4-44E1-A741-5E060B50C349}" srcOrd="0" destOrd="0" presId="urn:microsoft.com/office/officeart/2016/7/layout/RepeatingBendingProcessNew"/>
    <dgm:cxn modelId="{C438FD3D-93E3-4F02-BC63-A7C63C306A3F}" type="presParOf" srcId="{760E3E59-728B-4BA9-BF98-8A0741DD4853}" destId="{5A761648-CCCD-4346-AA02-E38A9B83FE48}" srcOrd="6" destOrd="0" presId="urn:microsoft.com/office/officeart/2016/7/layout/RepeatingBendingProcessNew"/>
    <dgm:cxn modelId="{C5DD462C-7C29-4BF9-8217-683A6CBD42B0}" type="presParOf" srcId="{760E3E59-728B-4BA9-BF98-8A0741DD4853}" destId="{47DFEB82-C7A0-49CB-8194-67CA00AC4EA8}" srcOrd="7" destOrd="0" presId="urn:microsoft.com/office/officeart/2016/7/layout/RepeatingBendingProcessNew"/>
    <dgm:cxn modelId="{9524FD53-AA64-4B14-BA9D-EFF503D874F6}" type="presParOf" srcId="{47DFEB82-C7A0-49CB-8194-67CA00AC4EA8}" destId="{D3D3F9F5-1454-4CB6-9858-8E6A20C83498}" srcOrd="0" destOrd="0" presId="urn:microsoft.com/office/officeart/2016/7/layout/RepeatingBendingProcessNew"/>
    <dgm:cxn modelId="{AD51F685-096C-4F57-BDF7-14043DB94B9F}" type="presParOf" srcId="{760E3E59-728B-4BA9-BF98-8A0741DD4853}" destId="{E8ED74C3-AE2D-4FD1-A85E-412D2225E2AD}" srcOrd="8" destOrd="0" presId="urn:microsoft.com/office/officeart/2016/7/layout/RepeatingBendingProcessNew"/>
    <dgm:cxn modelId="{3078D677-0456-493E-B5D7-F397711C131C}" type="presParOf" srcId="{760E3E59-728B-4BA9-BF98-8A0741DD4853}" destId="{43D913EB-FC33-4B4A-B91A-6B9A4543287B}" srcOrd="9" destOrd="0" presId="urn:microsoft.com/office/officeart/2016/7/layout/RepeatingBendingProcessNew"/>
    <dgm:cxn modelId="{2C2BB82D-9E81-42FC-93DE-6B7E0DF0A26C}" type="presParOf" srcId="{43D913EB-FC33-4B4A-B91A-6B9A4543287B}" destId="{AF60E8BA-371A-45EC-8F7F-471875B9C82B}" srcOrd="0" destOrd="0" presId="urn:microsoft.com/office/officeart/2016/7/layout/RepeatingBendingProcessNew"/>
    <dgm:cxn modelId="{B1D86F3A-B79A-4C5D-BEC3-9372617C59B4}" type="presParOf" srcId="{760E3E59-728B-4BA9-BF98-8A0741DD4853}" destId="{F3CC16ED-5C35-4066-8CF8-88742921249C}" srcOrd="10" destOrd="0" presId="urn:microsoft.com/office/officeart/2016/7/layout/RepeatingBendingProcessNew"/>
    <dgm:cxn modelId="{7F69766B-4697-4523-A453-4B2F2F8513E3}" type="presParOf" srcId="{760E3E59-728B-4BA9-BF98-8A0741DD4853}" destId="{14EE7BD3-2549-4902-BB29-A5149F1BB0E2}" srcOrd="11" destOrd="0" presId="urn:microsoft.com/office/officeart/2016/7/layout/RepeatingBendingProcessNew"/>
    <dgm:cxn modelId="{2A7A1EA7-9635-497B-8F09-C9F589FFE85D}" type="presParOf" srcId="{14EE7BD3-2549-4902-BB29-A5149F1BB0E2}" destId="{F0B17354-9FC0-4914-8C84-46C0129AAF55}" srcOrd="0" destOrd="0" presId="urn:microsoft.com/office/officeart/2016/7/layout/RepeatingBendingProcessNew"/>
    <dgm:cxn modelId="{74F79CA0-AF82-4294-A234-26B9F7F16E8B}" type="presParOf" srcId="{760E3E59-728B-4BA9-BF98-8A0741DD4853}" destId="{D47F5CAC-8450-4AC4-9121-EBE4F016EBA8}" srcOrd="12" destOrd="0" presId="urn:microsoft.com/office/officeart/2016/7/layout/RepeatingBendingProcessNew"/>
    <dgm:cxn modelId="{86B3F38A-BDF9-4454-B62D-4FC8A4743696}" type="presParOf" srcId="{760E3E59-728B-4BA9-BF98-8A0741DD4853}" destId="{B896142F-2278-421C-A211-345D5B6191EE}" srcOrd="13" destOrd="0" presId="urn:microsoft.com/office/officeart/2016/7/layout/RepeatingBendingProcessNew"/>
    <dgm:cxn modelId="{F7488BF4-7E7D-4C46-84DD-BC62C5D001AB}" type="presParOf" srcId="{B896142F-2278-421C-A211-345D5B6191EE}" destId="{8A757A40-5E02-4AE1-A734-ABCA49833FD3}" srcOrd="0" destOrd="0" presId="urn:microsoft.com/office/officeart/2016/7/layout/RepeatingBendingProcessNew"/>
    <dgm:cxn modelId="{DE044917-550D-4CA6-8FBD-9EB5A26D3241}" type="presParOf" srcId="{760E3E59-728B-4BA9-BF98-8A0741DD4853}" destId="{35D6DB09-0209-4A4A-88AB-D7EFF6AFE5C5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294C33-4A45-4C92-9E37-71005540F83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657CB8C-E9AC-4819-B361-70ED59E2EFE7}">
      <dgm:prSet/>
      <dgm:spPr/>
      <dgm:t>
        <a:bodyPr/>
        <a:lstStyle/>
        <a:p>
          <a:pPr>
            <a:defRPr b="1"/>
          </a:pPr>
          <a:r>
            <a:rPr lang="en-US"/>
            <a:t>Historical Progress</a:t>
          </a:r>
        </a:p>
      </dgm:t>
    </dgm:pt>
    <dgm:pt modelId="{9742DE7B-3E96-4F97-AF3D-011159F098A0}" type="parTrans" cxnId="{77125876-40EA-408D-AD75-3B05B8393116}">
      <dgm:prSet/>
      <dgm:spPr/>
      <dgm:t>
        <a:bodyPr/>
        <a:lstStyle/>
        <a:p>
          <a:endParaRPr lang="en-US"/>
        </a:p>
      </dgm:t>
    </dgm:pt>
    <dgm:pt modelId="{F2367BBD-82A5-41EE-8923-C29E06D99491}" type="sibTrans" cxnId="{77125876-40EA-408D-AD75-3B05B8393116}">
      <dgm:prSet/>
      <dgm:spPr/>
      <dgm:t>
        <a:bodyPr/>
        <a:lstStyle/>
        <a:p>
          <a:endParaRPr lang="en-US"/>
        </a:p>
      </dgm:t>
    </dgm:pt>
    <dgm:pt modelId="{2A479ABF-C179-46B7-B499-90BF54126045}">
      <dgm:prSet/>
      <dgm:spPr/>
      <dgm:t>
        <a:bodyPr/>
        <a:lstStyle/>
        <a:p>
          <a:r>
            <a:rPr lang="en-US"/>
            <a:t>Progression from GPT-2 to GPT-4</a:t>
          </a:r>
        </a:p>
      </dgm:t>
    </dgm:pt>
    <dgm:pt modelId="{C88AC0DF-F388-4F34-A9EB-C4759F36D889}" type="parTrans" cxnId="{CD758C7E-A9F9-4143-A27A-B7222B7A05ED}">
      <dgm:prSet/>
      <dgm:spPr/>
      <dgm:t>
        <a:bodyPr/>
        <a:lstStyle/>
        <a:p>
          <a:endParaRPr lang="en-US"/>
        </a:p>
      </dgm:t>
    </dgm:pt>
    <dgm:pt modelId="{FDA8FE04-B0AE-4BC4-AB12-1D983084933D}" type="sibTrans" cxnId="{CD758C7E-A9F9-4143-A27A-B7222B7A05ED}">
      <dgm:prSet/>
      <dgm:spPr/>
      <dgm:t>
        <a:bodyPr/>
        <a:lstStyle/>
        <a:p>
          <a:endParaRPr lang="en-US"/>
        </a:p>
      </dgm:t>
    </dgm:pt>
    <dgm:pt modelId="{8484FE3E-3883-4F17-A4C6-6096C4FAA27A}">
      <dgm:prSet/>
      <dgm:spPr/>
      <dgm:t>
        <a:bodyPr/>
        <a:lstStyle/>
        <a:p>
          <a:r>
            <a:rPr lang="en-US"/>
            <a:t>GPT-4 exhibits reasoning abilities comparable to a high school graduate</a:t>
          </a:r>
        </a:p>
      </dgm:t>
    </dgm:pt>
    <dgm:pt modelId="{F7D2DCA8-9A4F-46F3-8A38-650A8170D9B8}" type="parTrans" cxnId="{657B4E7F-4FC9-4D79-B79C-34FA07E23968}">
      <dgm:prSet/>
      <dgm:spPr/>
      <dgm:t>
        <a:bodyPr/>
        <a:lstStyle/>
        <a:p>
          <a:endParaRPr lang="en-US"/>
        </a:p>
      </dgm:t>
    </dgm:pt>
    <dgm:pt modelId="{365533BF-62AC-4512-B521-EB81767CA13A}" type="sibTrans" cxnId="{657B4E7F-4FC9-4D79-B79C-34FA07E23968}">
      <dgm:prSet/>
      <dgm:spPr/>
      <dgm:t>
        <a:bodyPr/>
        <a:lstStyle/>
        <a:p>
          <a:endParaRPr lang="en-US"/>
        </a:p>
      </dgm:t>
    </dgm:pt>
    <dgm:pt modelId="{F280BC60-7224-4B81-A328-D602BE3D14FA}">
      <dgm:prSet/>
      <dgm:spPr/>
      <dgm:t>
        <a:bodyPr/>
        <a:lstStyle/>
        <a:p>
          <a:pPr>
            <a:defRPr b="1"/>
          </a:pPr>
          <a:r>
            <a:rPr lang="en-US"/>
            <a:t>Orders of Magnitude (OOMs)</a:t>
          </a:r>
        </a:p>
      </dgm:t>
    </dgm:pt>
    <dgm:pt modelId="{A6A08565-C7D8-4B9C-B2BC-49CBB50E5569}" type="parTrans" cxnId="{7DBC1BB5-7334-4E3A-AD12-3EA1F7ACA528}">
      <dgm:prSet/>
      <dgm:spPr/>
      <dgm:t>
        <a:bodyPr/>
        <a:lstStyle/>
        <a:p>
          <a:endParaRPr lang="en-US"/>
        </a:p>
      </dgm:t>
    </dgm:pt>
    <dgm:pt modelId="{6B052301-3B02-4A6A-9D5C-759541DB9202}" type="sibTrans" cxnId="{7DBC1BB5-7334-4E3A-AD12-3EA1F7ACA528}">
      <dgm:prSet/>
      <dgm:spPr/>
      <dgm:t>
        <a:bodyPr/>
        <a:lstStyle/>
        <a:p>
          <a:endParaRPr lang="en-US"/>
        </a:p>
      </dgm:t>
    </dgm:pt>
    <dgm:pt modelId="{5D65DFE3-3EBD-41E7-9753-E513EC3BE9A1}">
      <dgm:prSet/>
      <dgm:spPr/>
      <dgm:t>
        <a:bodyPr/>
        <a:lstStyle/>
        <a:p>
          <a:r>
            <a:rPr lang="en-US"/>
            <a:t>Quantifies AI advancements in terms of OOMs</a:t>
          </a:r>
        </a:p>
      </dgm:t>
    </dgm:pt>
    <dgm:pt modelId="{EF223A03-1674-4ADC-975E-24D5C24B2621}" type="parTrans" cxnId="{144A4DEB-F865-45B6-B3B0-B0E5F6D933F9}">
      <dgm:prSet/>
      <dgm:spPr/>
      <dgm:t>
        <a:bodyPr/>
        <a:lstStyle/>
        <a:p>
          <a:endParaRPr lang="en-US"/>
        </a:p>
      </dgm:t>
    </dgm:pt>
    <dgm:pt modelId="{570686DE-DAE8-4DC6-BBB8-0319C03DEE02}" type="sibTrans" cxnId="{144A4DEB-F865-45B6-B3B0-B0E5F6D933F9}">
      <dgm:prSet/>
      <dgm:spPr/>
      <dgm:t>
        <a:bodyPr/>
        <a:lstStyle/>
        <a:p>
          <a:endParaRPr lang="en-US"/>
        </a:p>
      </dgm:t>
    </dgm:pt>
    <dgm:pt modelId="{E4D9737A-DBC7-406E-9462-0BA5D98BF765}">
      <dgm:prSet/>
      <dgm:spPr/>
      <dgm:t>
        <a:bodyPr/>
        <a:lstStyle/>
        <a:p>
          <a:r>
            <a:rPr lang="en-US"/>
            <a:t>Prediction: AI systems will achieve capabilities akin to human researchers by 2027</a:t>
          </a:r>
        </a:p>
      </dgm:t>
    </dgm:pt>
    <dgm:pt modelId="{269A740C-191D-4004-BE78-43EB3BE475D1}" type="parTrans" cxnId="{7C074EE0-F5D6-460C-98CA-467682F0C924}">
      <dgm:prSet/>
      <dgm:spPr/>
      <dgm:t>
        <a:bodyPr/>
        <a:lstStyle/>
        <a:p>
          <a:endParaRPr lang="en-US"/>
        </a:p>
      </dgm:t>
    </dgm:pt>
    <dgm:pt modelId="{4B38BDD6-E2E1-419A-BD59-16BBE658D2F7}" type="sibTrans" cxnId="{7C074EE0-F5D6-460C-98CA-467682F0C924}">
      <dgm:prSet/>
      <dgm:spPr/>
      <dgm:t>
        <a:bodyPr/>
        <a:lstStyle/>
        <a:p>
          <a:endParaRPr lang="en-US"/>
        </a:p>
      </dgm:t>
    </dgm:pt>
    <dgm:pt modelId="{D098A1D7-9399-412B-8D0B-8782B719021F}" type="pres">
      <dgm:prSet presAssocID="{A1294C33-4A45-4C92-9E37-71005540F833}" presName="root" presStyleCnt="0">
        <dgm:presLayoutVars>
          <dgm:dir/>
          <dgm:resizeHandles val="exact"/>
        </dgm:presLayoutVars>
      </dgm:prSet>
      <dgm:spPr/>
    </dgm:pt>
    <dgm:pt modelId="{0E766D94-31D9-408F-BE01-0E3741983A86}" type="pres">
      <dgm:prSet presAssocID="{8657CB8C-E9AC-4819-B361-70ED59E2EFE7}" presName="compNode" presStyleCnt="0"/>
      <dgm:spPr/>
    </dgm:pt>
    <dgm:pt modelId="{A54EFB72-EF70-44A3-872E-99F03EF9F84D}" type="pres">
      <dgm:prSet presAssocID="{8657CB8C-E9AC-4819-B361-70ED59E2EFE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30B226D-848E-4441-9F82-8D96B0E972D0}" type="pres">
      <dgm:prSet presAssocID="{8657CB8C-E9AC-4819-B361-70ED59E2EFE7}" presName="iconSpace" presStyleCnt="0"/>
      <dgm:spPr/>
    </dgm:pt>
    <dgm:pt modelId="{A41FEFF2-E37B-4978-A3F0-9F90737D558B}" type="pres">
      <dgm:prSet presAssocID="{8657CB8C-E9AC-4819-B361-70ED59E2EFE7}" presName="parTx" presStyleLbl="revTx" presStyleIdx="0" presStyleCnt="4">
        <dgm:presLayoutVars>
          <dgm:chMax val="0"/>
          <dgm:chPref val="0"/>
        </dgm:presLayoutVars>
      </dgm:prSet>
      <dgm:spPr/>
    </dgm:pt>
    <dgm:pt modelId="{D4EC4C50-A09F-4820-89DD-69586396688D}" type="pres">
      <dgm:prSet presAssocID="{8657CB8C-E9AC-4819-B361-70ED59E2EFE7}" presName="txSpace" presStyleCnt="0"/>
      <dgm:spPr/>
    </dgm:pt>
    <dgm:pt modelId="{746CD555-8832-4D7C-B5DC-6FC836124B42}" type="pres">
      <dgm:prSet presAssocID="{8657CB8C-E9AC-4819-B361-70ED59E2EFE7}" presName="desTx" presStyleLbl="revTx" presStyleIdx="1" presStyleCnt="4">
        <dgm:presLayoutVars/>
      </dgm:prSet>
      <dgm:spPr/>
    </dgm:pt>
    <dgm:pt modelId="{32099A9C-1D56-4E4D-9F7C-C4535CC054FD}" type="pres">
      <dgm:prSet presAssocID="{F2367BBD-82A5-41EE-8923-C29E06D99491}" presName="sibTrans" presStyleCnt="0"/>
      <dgm:spPr/>
    </dgm:pt>
    <dgm:pt modelId="{C701244E-B2C2-4FA7-AE9E-4AD5317D3DDC}" type="pres">
      <dgm:prSet presAssocID="{F280BC60-7224-4B81-A328-D602BE3D14FA}" presName="compNode" presStyleCnt="0"/>
      <dgm:spPr/>
    </dgm:pt>
    <dgm:pt modelId="{84FF9760-9EE4-4794-9285-F53C7DABFE8E}" type="pres">
      <dgm:prSet presAssocID="{F280BC60-7224-4B81-A328-D602BE3D14F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3F8AF373-FB0C-4497-B71E-4E3E437D548B}" type="pres">
      <dgm:prSet presAssocID="{F280BC60-7224-4B81-A328-D602BE3D14FA}" presName="iconSpace" presStyleCnt="0"/>
      <dgm:spPr/>
    </dgm:pt>
    <dgm:pt modelId="{FE8AC025-4A7E-413C-973E-960F50969F4C}" type="pres">
      <dgm:prSet presAssocID="{F280BC60-7224-4B81-A328-D602BE3D14FA}" presName="parTx" presStyleLbl="revTx" presStyleIdx="2" presStyleCnt="4">
        <dgm:presLayoutVars>
          <dgm:chMax val="0"/>
          <dgm:chPref val="0"/>
        </dgm:presLayoutVars>
      </dgm:prSet>
      <dgm:spPr/>
    </dgm:pt>
    <dgm:pt modelId="{FDD06AA0-6E76-47E3-A692-C62D95F70650}" type="pres">
      <dgm:prSet presAssocID="{F280BC60-7224-4B81-A328-D602BE3D14FA}" presName="txSpace" presStyleCnt="0"/>
      <dgm:spPr/>
    </dgm:pt>
    <dgm:pt modelId="{4262C1B6-3636-4FD3-94B9-C7D46FCDE61A}" type="pres">
      <dgm:prSet presAssocID="{F280BC60-7224-4B81-A328-D602BE3D14FA}" presName="desTx" presStyleLbl="revTx" presStyleIdx="3" presStyleCnt="4">
        <dgm:presLayoutVars/>
      </dgm:prSet>
      <dgm:spPr/>
    </dgm:pt>
  </dgm:ptLst>
  <dgm:cxnLst>
    <dgm:cxn modelId="{30E3F91C-1E6A-4024-BB5F-E72056F8DD23}" type="presOf" srcId="{F280BC60-7224-4B81-A328-D602BE3D14FA}" destId="{FE8AC025-4A7E-413C-973E-960F50969F4C}" srcOrd="0" destOrd="0" presId="urn:microsoft.com/office/officeart/2018/5/layout/CenteredIconLabelDescriptionList"/>
    <dgm:cxn modelId="{A1EA693D-470A-4931-9382-8DFF6E5AE3F3}" type="presOf" srcId="{E4D9737A-DBC7-406E-9462-0BA5D98BF765}" destId="{4262C1B6-3636-4FD3-94B9-C7D46FCDE61A}" srcOrd="0" destOrd="1" presId="urn:microsoft.com/office/officeart/2018/5/layout/CenteredIconLabelDescriptionList"/>
    <dgm:cxn modelId="{DC784660-327C-43D7-BA05-5DC7BE844BBD}" type="presOf" srcId="{2A479ABF-C179-46B7-B499-90BF54126045}" destId="{746CD555-8832-4D7C-B5DC-6FC836124B42}" srcOrd="0" destOrd="0" presId="urn:microsoft.com/office/officeart/2018/5/layout/CenteredIconLabelDescriptionList"/>
    <dgm:cxn modelId="{F78BB067-2BB0-42CF-9C37-1B1B1EC90E92}" type="presOf" srcId="{5D65DFE3-3EBD-41E7-9753-E513EC3BE9A1}" destId="{4262C1B6-3636-4FD3-94B9-C7D46FCDE61A}" srcOrd="0" destOrd="0" presId="urn:microsoft.com/office/officeart/2018/5/layout/CenteredIconLabelDescriptionList"/>
    <dgm:cxn modelId="{77125876-40EA-408D-AD75-3B05B8393116}" srcId="{A1294C33-4A45-4C92-9E37-71005540F833}" destId="{8657CB8C-E9AC-4819-B361-70ED59E2EFE7}" srcOrd="0" destOrd="0" parTransId="{9742DE7B-3E96-4F97-AF3D-011159F098A0}" sibTransId="{F2367BBD-82A5-41EE-8923-C29E06D99491}"/>
    <dgm:cxn modelId="{CD758C7E-A9F9-4143-A27A-B7222B7A05ED}" srcId="{8657CB8C-E9AC-4819-B361-70ED59E2EFE7}" destId="{2A479ABF-C179-46B7-B499-90BF54126045}" srcOrd="0" destOrd="0" parTransId="{C88AC0DF-F388-4F34-A9EB-C4759F36D889}" sibTransId="{FDA8FE04-B0AE-4BC4-AB12-1D983084933D}"/>
    <dgm:cxn modelId="{657B4E7F-4FC9-4D79-B79C-34FA07E23968}" srcId="{8657CB8C-E9AC-4819-B361-70ED59E2EFE7}" destId="{8484FE3E-3883-4F17-A4C6-6096C4FAA27A}" srcOrd="1" destOrd="0" parTransId="{F7D2DCA8-9A4F-46F3-8A38-650A8170D9B8}" sibTransId="{365533BF-62AC-4512-B521-EB81767CA13A}"/>
    <dgm:cxn modelId="{AA7C168E-3E4B-41ED-A383-9DA74A73A717}" type="presOf" srcId="{A1294C33-4A45-4C92-9E37-71005540F833}" destId="{D098A1D7-9399-412B-8D0B-8782B719021F}" srcOrd="0" destOrd="0" presId="urn:microsoft.com/office/officeart/2018/5/layout/CenteredIconLabelDescriptionList"/>
    <dgm:cxn modelId="{F79F71AE-85B4-416D-AEB7-A681B0F6565F}" type="presOf" srcId="{8484FE3E-3883-4F17-A4C6-6096C4FAA27A}" destId="{746CD555-8832-4D7C-B5DC-6FC836124B42}" srcOrd="0" destOrd="1" presId="urn:microsoft.com/office/officeart/2018/5/layout/CenteredIconLabelDescriptionList"/>
    <dgm:cxn modelId="{7DBC1BB5-7334-4E3A-AD12-3EA1F7ACA528}" srcId="{A1294C33-4A45-4C92-9E37-71005540F833}" destId="{F280BC60-7224-4B81-A328-D602BE3D14FA}" srcOrd="1" destOrd="0" parTransId="{A6A08565-C7D8-4B9C-B2BC-49CBB50E5569}" sibTransId="{6B052301-3B02-4A6A-9D5C-759541DB9202}"/>
    <dgm:cxn modelId="{7C074EE0-F5D6-460C-98CA-467682F0C924}" srcId="{F280BC60-7224-4B81-A328-D602BE3D14FA}" destId="{E4D9737A-DBC7-406E-9462-0BA5D98BF765}" srcOrd="1" destOrd="0" parTransId="{269A740C-191D-4004-BE78-43EB3BE475D1}" sibTransId="{4B38BDD6-E2E1-419A-BD59-16BBE658D2F7}"/>
    <dgm:cxn modelId="{144A4DEB-F865-45B6-B3B0-B0E5F6D933F9}" srcId="{F280BC60-7224-4B81-A328-D602BE3D14FA}" destId="{5D65DFE3-3EBD-41E7-9753-E513EC3BE9A1}" srcOrd="0" destOrd="0" parTransId="{EF223A03-1674-4ADC-975E-24D5C24B2621}" sibTransId="{570686DE-DAE8-4DC6-BBB8-0319C03DEE02}"/>
    <dgm:cxn modelId="{087BDAFE-FA95-4A65-A15A-6BCDF2967C86}" type="presOf" srcId="{8657CB8C-E9AC-4819-B361-70ED59E2EFE7}" destId="{A41FEFF2-E37B-4978-A3F0-9F90737D558B}" srcOrd="0" destOrd="0" presId="urn:microsoft.com/office/officeart/2018/5/layout/CenteredIconLabelDescriptionList"/>
    <dgm:cxn modelId="{A8100321-D12C-41DA-8301-CA4A1F16FA68}" type="presParOf" srcId="{D098A1D7-9399-412B-8D0B-8782B719021F}" destId="{0E766D94-31D9-408F-BE01-0E3741983A86}" srcOrd="0" destOrd="0" presId="urn:microsoft.com/office/officeart/2018/5/layout/CenteredIconLabelDescriptionList"/>
    <dgm:cxn modelId="{DA070629-D215-42EF-8B18-04048DF32F68}" type="presParOf" srcId="{0E766D94-31D9-408F-BE01-0E3741983A86}" destId="{A54EFB72-EF70-44A3-872E-99F03EF9F84D}" srcOrd="0" destOrd="0" presId="urn:microsoft.com/office/officeart/2018/5/layout/CenteredIconLabelDescriptionList"/>
    <dgm:cxn modelId="{0607D780-830E-4A9B-B6B6-A657BA6DF1F9}" type="presParOf" srcId="{0E766D94-31D9-408F-BE01-0E3741983A86}" destId="{C30B226D-848E-4441-9F82-8D96B0E972D0}" srcOrd="1" destOrd="0" presId="urn:microsoft.com/office/officeart/2018/5/layout/CenteredIconLabelDescriptionList"/>
    <dgm:cxn modelId="{4568D997-2A20-4BD4-98C6-62D06CD6C431}" type="presParOf" srcId="{0E766D94-31D9-408F-BE01-0E3741983A86}" destId="{A41FEFF2-E37B-4978-A3F0-9F90737D558B}" srcOrd="2" destOrd="0" presId="urn:microsoft.com/office/officeart/2018/5/layout/CenteredIconLabelDescriptionList"/>
    <dgm:cxn modelId="{034A045A-1C6C-48D2-8637-B0CB0F530A62}" type="presParOf" srcId="{0E766D94-31D9-408F-BE01-0E3741983A86}" destId="{D4EC4C50-A09F-4820-89DD-69586396688D}" srcOrd="3" destOrd="0" presId="urn:microsoft.com/office/officeart/2018/5/layout/CenteredIconLabelDescriptionList"/>
    <dgm:cxn modelId="{F116DFE4-89B3-44FD-A6BB-4B6306CE93B5}" type="presParOf" srcId="{0E766D94-31D9-408F-BE01-0E3741983A86}" destId="{746CD555-8832-4D7C-B5DC-6FC836124B42}" srcOrd="4" destOrd="0" presId="urn:microsoft.com/office/officeart/2018/5/layout/CenteredIconLabelDescriptionList"/>
    <dgm:cxn modelId="{B78ADD5B-0A3F-47B8-B9FD-4270776D343A}" type="presParOf" srcId="{D098A1D7-9399-412B-8D0B-8782B719021F}" destId="{32099A9C-1D56-4E4D-9F7C-C4535CC054FD}" srcOrd="1" destOrd="0" presId="urn:microsoft.com/office/officeart/2018/5/layout/CenteredIconLabelDescriptionList"/>
    <dgm:cxn modelId="{D83CB312-E676-4A84-9B69-114E18A1DB4A}" type="presParOf" srcId="{D098A1D7-9399-412B-8D0B-8782B719021F}" destId="{C701244E-B2C2-4FA7-AE9E-4AD5317D3DDC}" srcOrd="2" destOrd="0" presId="urn:microsoft.com/office/officeart/2018/5/layout/CenteredIconLabelDescriptionList"/>
    <dgm:cxn modelId="{0F1CA78F-9012-47F8-9B54-3DC5D566C752}" type="presParOf" srcId="{C701244E-B2C2-4FA7-AE9E-4AD5317D3DDC}" destId="{84FF9760-9EE4-4794-9285-F53C7DABFE8E}" srcOrd="0" destOrd="0" presId="urn:microsoft.com/office/officeart/2018/5/layout/CenteredIconLabelDescriptionList"/>
    <dgm:cxn modelId="{5448BF6E-EE6A-4FFA-B050-17919BC74366}" type="presParOf" srcId="{C701244E-B2C2-4FA7-AE9E-4AD5317D3DDC}" destId="{3F8AF373-FB0C-4497-B71E-4E3E437D548B}" srcOrd="1" destOrd="0" presId="urn:microsoft.com/office/officeart/2018/5/layout/CenteredIconLabelDescriptionList"/>
    <dgm:cxn modelId="{BF9A3C99-D77D-4A0F-A207-61CB9E0F24B9}" type="presParOf" srcId="{C701244E-B2C2-4FA7-AE9E-4AD5317D3DDC}" destId="{FE8AC025-4A7E-413C-973E-960F50969F4C}" srcOrd="2" destOrd="0" presId="urn:microsoft.com/office/officeart/2018/5/layout/CenteredIconLabelDescriptionList"/>
    <dgm:cxn modelId="{00A7DA50-3C79-40C6-8E61-85B8F6A048F2}" type="presParOf" srcId="{C701244E-B2C2-4FA7-AE9E-4AD5317D3DDC}" destId="{FDD06AA0-6E76-47E3-A692-C62D95F70650}" srcOrd="3" destOrd="0" presId="urn:microsoft.com/office/officeart/2018/5/layout/CenteredIconLabelDescriptionList"/>
    <dgm:cxn modelId="{A831ED13-F945-4D25-9B82-39967A44328F}" type="presParOf" srcId="{C701244E-B2C2-4FA7-AE9E-4AD5317D3DDC}" destId="{4262C1B6-3636-4FD3-94B9-C7D46FCDE61A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EAF498-A1A7-4ED5-AE56-6B4AE307E7E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E2E5A12-814A-4C8C-936E-297C414252DA}">
      <dgm:prSet/>
      <dgm:spPr/>
      <dgm:t>
        <a:bodyPr/>
        <a:lstStyle/>
        <a:p>
          <a:r>
            <a:rPr lang="en-US"/>
            <a:t>Beyond AGI</a:t>
          </a:r>
        </a:p>
      </dgm:t>
    </dgm:pt>
    <dgm:pt modelId="{535BC059-95D4-44C9-A136-E9A15F3BB3E6}" type="parTrans" cxnId="{479D8BC3-500A-42E4-A5F2-9DA2D143A56A}">
      <dgm:prSet/>
      <dgm:spPr/>
      <dgm:t>
        <a:bodyPr/>
        <a:lstStyle/>
        <a:p>
          <a:endParaRPr lang="en-US"/>
        </a:p>
      </dgm:t>
    </dgm:pt>
    <dgm:pt modelId="{032713F8-029A-4123-88BE-158B7CE1C327}" type="sibTrans" cxnId="{479D8BC3-500A-42E4-A5F2-9DA2D143A56A}">
      <dgm:prSet/>
      <dgm:spPr/>
      <dgm:t>
        <a:bodyPr/>
        <a:lstStyle/>
        <a:p>
          <a:endParaRPr lang="en-US"/>
        </a:p>
      </dgm:t>
    </dgm:pt>
    <dgm:pt modelId="{EA2B3AEC-59E9-43F7-9A0B-E6CDDC7A2B22}">
      <dgm:prSet/>
      <dgm:spPr/>
      <dgm:t>
        <a:bodyPr/>
        <a:lstStyle/>
        <a:p>
          <a:r>
            <a:rPr lang="en-US"/>
            <a:t>AI evolution will extend beyond AGI</a:t>
          </a:r>
        </a:p>
      </dgm:t>
    </dgm:pt>
    <dgm:pt modelId="{F910DB8F-7C9E-44F2-A026-E12E79AAEB2F}" type="parTrans" cxnId="{0CCD02FF-D158-44DE-9B31-3675FF58B0E2}">
      <dgm:prSet/>
      <dgm:spPr/>
      <dgm:t>
        <a:bodyPr/>
        <a:lstStyle/>
        <a:p>
          <a:endParaRPr lang="en-US"/>
        </a:p>
      </dgm:t>
    </dgm:pt>
    <dgm:pt modelId="{E61E070A-1A49-469F-BAC4-58110777501D}" type="sibTrans" cxnId="{0CCD02FF-D158-44DE-9B31-3675FF58B0E2}">
      <dgm:prSet/>
      <dgm:spPr/>
      <dgm:t>
        <a:bodyPr/>
        <a:lstStyle/>
        <a:p>
          <a:endParaRPr lang="en-US"/>
        </a:p>
      </dgm:t>
    </dgm:pt>
    <dgm:pt modelId="{06D4BC07-DB24-4CE5-B685-AFA96985E674}">
      <dgm:prSet/>
      <dgm:spPr/>
      <dgm:t>
        <a:bodyPr/>
        <a:lstStyle/>
        <a:p>
          <a:r>
            <a:rPr lang="en-US"/>
            <a:t>Development of superintelligence with superior cognitive abilities</a:t>
          </a:r>
        </a:p>
      </dgm:t>
    </dgm:pt>
    <dgm:pt modelId="{44ED8477-A3BA-4C77-8302-C6006EB83E10}" type="parTrans" cxnId="{92D5C909-6BAB-45C8-A34A-68FDFD8631EE}">
      <dgm:prSet/>
      <dgm:spPr/>
      <dgm:t>
        <a:bodyPr/>
        <a:lstStyle/>
        <a:p>
          <a:endParaRPr lang="en-US"/>
        </a:p>
      </dgm:t>
    </dgm:pt>
    <dgm:pt modelId="{A61C78D9-A1BC-4DB2-877B-468DFC88E815}" type="sibTrans" cxnId="{92D5C909-6BAB-45C8-A34A-68FDFD8631EE}">
      <dgm:prSet/>
      <dgm:spPr/>
      <dgm:t>
        <a:bodyPr/>
        <a:lstStyle/>
        <a:p>
          <a:endParaRPr lang="en-US"/>
        </a:p>
      </dgm:t>
    </dgm:pt>
    <dgm:pt modelId="{BE3F3D03-8CC6-4F3D-9AE6-B3EC6F9E3CC0}">
      <dgm:prSet/>
      <dgm:spPr/>
      <dgm:t>
        <a:bodyPr/>
        <a:lstStyle/>
        <a:p>
          <a:r>
            <a:rPr lang="en-US"/>
            <a:t>Acceleration</a:t>
          </a:r>
        </a:p>
      </dgm:t>
    </dgm:pt>
    <dgm:pt modelId="{85FD576F-8764-4E6C-9E59-CEDB55C2378E}" type="parTrans" cxnId="{9262C766-A734-46D8-BC1A-A9EA2832E1F1}">
      <dgm:prSet/>
      <dgm:spPr/>
      <dgm:t>
        <a:bodyPr/>
        <a:lstStyle/>
        <a:p>
          <a:endParaRPr lang="en-US"/>
        </a:p>
      </dgm:t>
    </dgm:pt>
    <dgm:pt modelId="{0F383F8D-5E2A-4096-AB26-8C7ED9830BF1}" type="sibTrans" cxnId="{9262C766-A734-46D8-BC1A-A9EA2832E1F1}">
      <dgm:prSet/>
      <dgm:spPr/>
      <dgm:t>
        <a:bodyPr/>
        <a:lstStyle/>
        <a:p>
          <a:endParaRPr lang="en-US"/>
        </a:p>
      </dgm:t>
    </dgm:pt>
    <dgm:pt modelId="{5F37F7C1-3716-47A6-9E09-AE2E07B62B25}">
      <dgm:prSet/>
      <dgm:spPr/>
      <dgm:t>
        <a:bodyPr/>
        <a:lstStyle/>
        <a:p>
          <a:r>
            <a:rPr lang="en-US"/>
            <a:t>Potential for AI to self-improve</a:t>
          </a:r>
        </a:p>
      </dgm:t>
    </dgm:pt>
    <dgm:pt modelId="{FFB6C0E2-B0C7-4A1D-8361-9E83537EA5FC}" type="parTrans" cxnId="{A8034E96-D9F1-4585-9C0F-32CD23E3C43A}">
      <dgm:prSet/>
      <dgm:spPr/>
      <dgm:t>
        <a:bodyPr/>
        <a:lstStyle/>
        <a:p>
          <a:endParaRPr lang="en-US"/>
        </a:p>
      </dgm:t>
    </dgm:pt>
    <dgm:pt modelId="{7AE96962-5282-4632-9D08-2B9674F21F2C}" type="sibTrans" cxnId="{A8034E96-D9F1-4585-9C0F-32CD23E3C43A}">
      <dgm:prSet/>
      <dgm:spPr/>
      <dgm:t>
        <a:bodyPr/>
        <a:lstStyle/>
        <a:p>
          <a:endParaRPr lang="en-US"/>
        </a:p>
      </dgm:t>
    </dgm:pt>
    <dgm:pt modelId="{BF6C9B8D-3A04-4C6E-BE01-3508348E9BD4}">
      <dgm:prSet/>
      <dgm:spPr/>
      <dgm:t>
        <a:bodyPr/>
        <a:lstStyle/>
        <a:p>
          <a:r>
            <a:rPr lang="en-US"/>
            <a:t>Research time could be compressed from decades to years or months</a:t>
          </a:r>
        </a:p>
      </dgm:t>
    </dgm:pt>
    <dgm:pt modelId="{23B10FF2-F212-46B7-BA64-DE12AA32B3CC}" type="parTrans" cxnId="{33E03E61-291C-4949-997C-50463FA4837A}">
      <dgm:prSet/>
      <dgm:spPr/>
      <dgm:t>
        <a:bodyPr/>
        <a:lstStyle/>
        <a:p>
          <a:endParaRPr lang="en-US"/>
        </a:p>
      </dgm:t>
    </dgm:pt>
    <dgm:pt modelId="{77206733-EEE5-46E3-AF96-DF3EB38C027B}" type="sibTrans" cxnId="{33E03E61-291C-4949-997C-50463FA4837A}">
      <dgm:prSet/>
      <dgm:spPr/>
      <dgm:t>
        <a:bodyPr/>
        <a:lstStyle/>
        <a:p>
          <a:endParaRPr lang="en-US"/>
        </a:p>
      </dgm:t>
    </dgm:pt>
    <dgm:pt modelId="{2910FF1B-9AAA-4793-BE83-DAAE68E1316E}">
      <dgm:prSet/>
      <dgm:spPr/>
      <dgm:t>
        <a:bodyPr/>
        <a:lstStyle/>
        <a:p>
          <a:r>
            <a:rPr lang="en-US"/>
            <a:t>Impact</a:t>
          </a:r>
        </a:p>
      </dgm:t>
    </dgm:pt>
    <dgm:pt modelId="{246998E3-B49A-441E-998B-0174E0E5DA23}" type="parTrans" cxnId="{9A9AA705-BDC4-4511-8F25-F3DE3190A092}">
      <dgm:prSet/>
      <dgm:spPr/>
      <dgm:t>
        <a:bodyPr/>
        <a:lstStyle/>
        <a:p>
          <a:endParaRPr lang="en-US"/>
        </a:p>
      </dgm:t>
    </dgm:pt>
    <dgm:pt modelId="{35C303AE-883C-47F2-B6E3-B628E47C4F31}" type="sibTrans" cxnId="{9A9AA705-BDC4-4511-8F25-F3DE3190A092}">
      <dgm:prSet/>
      <dgm:spPr/>
      <dgm:t>
        <a:bodyPr/>
        <a:lstStyle/>
        <a:p>
          <a:endParaRPr lang="en-US"/>
        </a:p>
      </dgm:t>
    </dgm:pt>
    <dgm:pt modelId="{E821D847-5358-4A65-A3CB-752E1D4413E7}">
      <dgm:prSet/>
      <dgm:spPr/>
      <dgm:t>
        <a:bodyPr/>
        <a:lstStyle/>
        <a:p>
          <a:r>
            <a:rPr lang="en-US"/>
            <a:t>Superintelligence could alter global power dynamics</a:t>
          </a:r>
        </a:p>
      </dgm:t>
    </dgm:pt>
    <dgm:pt modelId="{E9E61C50-BF62-48C8-9BD7-AA09387A0F9A}" type="parTrans" cxnId="{2D6EB1C8-D804-4DBA-984C-967F16DAC19B}">
      <dgm:prSet/>
      <dgm:spPr/>
      <dgm:t>
        <a:bodyPr/>
        <a:lstStyle/>
        <a:p>
          <a:endParaRPr lang="en-US"/>
        </a:p>
      </dgm:t>
    </dgm:pt>
    <dgm:pt modelId="{87F7E8A5-47BB-4A35-AE82-295EEFE78FDB}" type="sibTrans" cxnId="{2D6EB1C8-D804-4DBA-984C-967F16DAC19B}">
      <dgm:prSet/>
      <dgm:spPr/>
      <dgm:t>
        <a:bodyPr/>
        <a:lstStyle/>
        <a:p>
          <a:endParaRPr lang="en-US"/>
        </a:p>
      </dgm:t>
    </dgm:pt>
    <dgm:pt modelId="{B013B718-52CE-4B47-99ED-56C63E790335}">
      <dgm:prSet/>
      <dgm:spPr/>
      <dgm:t>
        <a:bodyPr/>
        <a:lstStyle/>
        <a:p>
          <a:r>
            <a:rPr lang="en-US"/>
            <a:t>Profound economic and military consequences</a:t>
          </a:r>
        </a:p>
      </dgm:t>
    </dgm:pt>
    <dgm:pt modelId="{C76173B7-635C-44B0-ADDC-1AF6E33BAE80}" type="parTrans" cxnId="{310267CD-F0AF-4344-86C5-8E60595E2617}">
      <dgm:prSet/>
      <dgm:spPr/>
      <dgm:t>
        <a:bodyPr/>
        <a:lstStyle/>
        <a:p>
          <a:endParaRPr lang="en-US"/>
        </a:p>
      </dgm:t>
    </dgm:pt>
    <dgm:pt modelId="{25585720-3D9F-488A-BFBA-DCC053ECE98D}" type="sibTrans" cxnId="{310267CD-F0AF-4344-86C5-8E60595E2617}">
      <dgm:prSet/>
      <dgm:spPr/>
      <dgm:t>
        <a:bodyPr/>
        <a:lstStyle/>
        <a:p>
          <a:endParaRPr lang="en-US"/>
        </a:p>
      </dgm:t>
    </dgm:pt>
    <dgm:pt modelId="{74E04E3C-0424-4B1B-9D9B-11BD48DB4F2B}" type="pres">
      <dgm:prSet presAssocID="{5DEAF498-A1A7-4ED5-AE56-6B4AE307E7EE}" presName="root" presStyleCnt="0">
        <dgm:presLayoutVars>
          <dgm:dir/>
          <dgm:resizeHandles val="exact"/>
        </dgm:presLayoutVars>
      </dgm:prSet>
      <dgm:spPr/>
    </dgm:pt>
    <dgm:pt modelId="{C178600B-3FFF-44B8-8770-058E6CC41FDA}" type="pres">
      <dgm:prSet presAssocID="{AE2E5A12-814A-4C8C-936E-297C414252DA}" presName="compNode" presStyleCnt="0"/>
      <dgm:spPr/>
    </dgm:pt>
    <dgm:pt modelId="{3FB5D1BD-B65F-4859-9199-D0684D0B5697}" type="pres">
      <dgm:prSet presAssocID="{AE2E5A12-814A-4C8C-936E-297C414252DA}" presName="bgRect" presStyleLbl="bgShp" presStyleIdx="0" presStyleCnt="3"/>
      <dgm:spPr/>
    </dgm:pt>
    <dgm:pt modelId="{90E295F7-41B9-441E-A458-C743FC6BD6C9}" type="pres">
      <dgm:prSet presAssocID="{AE2E5A12-814A-4C8C-936E-297C414252D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DEA43DA-4393-4A4E-A6AA-1052DC398D8F}" type="pres">
      <dgm:prSet presAssocID="{AE2E5A12-814A-4C8C-936E-297C414252DA}" presName="spaceRect" presStyleCnt="0"/>
      <dgm:spPr/>
    </dgm:pt>
    <dgm:pt modelId="{79A3DF94-C6EF-4C2F-A62C-6554DC918522}" type="pres">
      <dgm:prSet presAssocID="{AE2E5A12-814A-4C8C-936E-297C414252DA}" presName="parTx" presStyleLbl="revTx" presStyleIdx="0" presStyleCnt="6">
        <dgm:presLayoutVars>
          <dgm:chMax val="0"/>
          <dgm:chPref val="0"/>
        </dgm:presLayoutVars>
      </dgm:prSet>
      <dgm:spPr/>
    </dgm:pt>
    <dgm:pt modelId="{835F92AE-3710-43CB-8957-8DB04D4AF35C}" type="pres">
      <dgm:prSet presAssocID="{AE2E5A12-814A-4C8C-936E-297C414252DA}" presName="desTx" presStyleLbl="revTx" presStyleIdx="1" presStyleCnt="6">
        <dgm:presLayoutVars/>
      </dgm:prSet>
      <dgm:spPr/>
    </dgm:pt>
    <dgm:pt modelId="{5B9745BE-B43F-40E2-91ED-10CFDE9148F7}" type="pres">
      <dgm:prSet presAssocID="{032713F8-029A-4123-88BE-158B7CE1C327}" presName="sibTrans" presStyleCnt="0"/>
      <dgm:spPr/>
    </dgm:pt>
    <dgm:pt modelId="{9C62F5E6-C40B-48C7-91A2-80DEEE14F461}" type="pres">
      <dgm:prSet presAssocID="{BE3F3D03-8CC6-4F3D-9AE6-B3EC6F9E3CC0}" presName="compNode" presStyleCnt="0"/>
      <dgm:spPr/>
    </dgm:pt>
    <dgm:pt modelId="{96A29172-74A3-403A-A03B-E739FDCB1922}" type="pres">
      <dgm:prSet presAssocID="{BE3F3D03-8CC6-4F3D-9AE6-B3EC6F9E3CC0}" presName="bgRect" presStyleLbl="bgShp" presStyleIdx="1" presStyleCnt="3"/>
      <dgm:spPr/>
    </dgm:pt>
    <dgm:pt modelId="{5049ADF9-2194-4839-B12B-C8DF00427B73}" type="pres">
      <dgm:prSet presAssocID="{BE3F3D03-8CC6-4F3D-9AE6-B3EC6F9E3CC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9A0F0FD8-5609-44CC-9329-578EA98E25CE}" type="pres">
      <dgm:prSet presAssocID="{BE3F3D03-8CC6-4F3D-9AE6-B3EC6F9E3CC0}" presName="spaceRect" presStyleCnt="0"/>
      <dgm:spPr/>
    </dgm:pt>
    <dgm:pt modelId="{2C8070BB-2115-4DE2-9CD7-73D841792CA4}" type="pres">
      <dgm:prSet presAssocID="{BE3F3D03-8CC6-4F3D-9AE6-B3EC6F9E3CC0}" presName="parTx" presStyleLbl="revTx" presStyleIdx="2" presStyleCnt="6">
        <dgm:presLayoutVars>
          <dgm:chMax val="0"/>
          <dgm:chPref val="0"/>
        </dgm:presLayoutVars>
      </dgm:prSet>
      <dgm:spPr/>
    </dgm:pt>
    <dgm:pt modelId="{8551E05E-C729-417E-9854-2C6680CC9CDE}" type="pres">
      <dgm:prSet presAssocID="{BE3F3D03-8CC6-4F3D-9AE6-B3EC6F9E3CC0}" presName="desTx" presStyleLbl="revTx" presStyleIdx="3" presStyleCnt="6">
        <dgm:presLayoutVars/>
      </dgm:prSet>
      <dgm:spPr/>
    </dgm:pt>
    <dgm:pt modelId="{C2F14A4A-4A23-4D89-86FB-4560356782D3}" type="pres">
      <dgm:prSet presAssocID="{0F383F8D-5E2A-4096-AB26-8C7ED9830BF1}" presName="sibTrans" presStyleCnt="0"/>
      <dgm:spPr/>
    </dgm:pt>
    <dgm:pt modelId="{8679FAAA-C99E-49C4-80C1-04173D1B4B6D}" type="pres">
      <dgm:prSet presAssocID="{2910FF1B-9AAA-4793-BE83-DAAE68E1316E}" presName="compNode" presStyleCnt="0"/>
      <dgm:spPr/>
    </dgm:pt>
    <dgm:pt modelId="{4F62F3A6-A0CA-42B4-8EEA-D9C77D4C85EE}" type="pres">
      <dgm:prSet presAssocID="{2910FF1B-9AAA-4793-BE83-DAAE68E1316E}" presName="bgRect" presStyleLbl="bgShp" presStyleIdx="2" presStyleCnt="3"/>
      <dgm:spPr/>
    </dgm:pt>
    <dgm:pt modelId="{D516B912-F32E-4693-9F0C-0E7BEE62383E}" type="pres">
      <dgm:prSet presAssocID="{2910FF1B-9AAA-4793-BE83-DAAE68E1316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1633F20-E0E2-4256-B5D1-2CDCCB4718CC}" type="pres">
      <dgm:prSet presAssocID="{2910FF1B-9AAA-4793-BE83-DAAE68E1316E}" presName="spaceRect" presStyleCnt="0"/>
      <dgm:spPr/>
    </dgm:pt>
    <dgm:pt modelId="{E8EC3972-D1BD-4AB4-915A-F9ABA6738344}" type="pres">
      <dgm:prSet presAssocID="{2910FF1B-9AAA-4793-BE83-DAAE68E1316E}" presName="parTx" presStyleLbl="revTx" presStyleIdx="4" presStyleCnt="6">
        <dgm:presLayoutVars>
          <dgm:chMax val="0"/>
          <dgm:chPref val="0"/>
        </dgm:presLayoutVars>
      </dgm:prSet>
      <dgm:spPr/>
    </dgm:pt>
    <dgm:pt modelId="{F35D0360-F8D2-410B-AE10-CCD929504166}" type="pres">
      <dgm:prSet presAssocID="{2910FF1B-9AAA-4793-BE83-DAAE68E1316E}" presName="desTx" presStyleLbl="revTx" presStyleIdx="5" presStyleCnt="6">
        <dgm:presLayoutVars/>
      </dgm:prSet>
      <dgm:spPr/>
    </dgm:pt>
  </dgm:ptLst>
  <dgm:cxnLst>
    <dgm:cxn modelId="{9A9AA705-BDC4-4511-8F25-F3DE3190A092}" srcId="{5DEAF498-A1A7-4ED5-AE56-6B4AE307E7EE}" destId="{2910FF1B-9AAA-4793-BE83-DAAE68E1316E}" srcOrd="2" destOrd="0" parTransId="{246998E3-B49A-441E-998B-0174E0E5DA23}" sibTransId="{35C303AE-883C-47F2-B6E3-B628E47C4F31}"/>
    <dgm:cxn modelId="{92D5C909-6BAB-45C8-A34A-68FDFD8631EE}" srcId="{AE2E5A12-814A-4C8C-936E-297C414252DA}" destId="{06D4BC07-DB24-4CE5-B685-AFA96985E674}" srcOrd="1" destOrd="0" parTransId="{44ED8477-A3BA-4C77-8302-C6006EB83E10}" sibTransId="{A61C78D9-A1BC-4DB2-877B-468DFC88E815}"/>
    <dgm:cxn modelId="{7EFD9F0A-BDC5-4FC0-B4AD-A94A7CB0A4CF}" type="presOf" srcId="{2910FF1B-9AAA-4793-BE83-DAAE68E1316E}" destId="{E8EC3972-D1BD-4AB4-915A-F9ABA6738344}" srcOrd="0" destOrd="0" presId="urn:microsoft.com/office/officeart/2018/2/layout/IconVerticalSolidList"/>
    <dgm:cxn modelId="{BE29BE19-3DBF-46CD-9695-C5AF1ABD8854}" type="presOf" srcId="{5F37F7C1-3716-47A6-9E09-AE2E07B62B25}" destId="{8551E05E-C729-417E-9854-2C6680CC9CDE}" srcOrd="0" destOrd="0" presId="urn:microsoft.com/office/officeart/2018/2/layout/IconVerticalSolidList"/>
    <dgm:cxn modelId="{1B0D7E1D-94EB-4CD6-8A61-3921BAF315EC}" type="presOf" srcId="{BF6C9B8D-3A04-4C6E-BE01-3508348E9BD4}" destId="{8551E05E-C729-417E-9854-2C6680CC9CDE}" srcOrd="0" destOrd="1" presId="urn:microsoft.com/office/officeart/2018/2/layout/IconVerticalSolidList"/>
    <dgm:cxn modelId="{10A0B835-889B-4CB1-85C8-EC252DC3A551}" type="presOf" srcId="{06D4BC07-DB24-4CE5-B685-AFA96985E674}" destId="{835F92AE-3710-43CB-8957-8DB04D4AF35C}" srcOrd="0" destOrd="1" presId="urn:microsoft.com/office/officeart/2018/2/layout/IconVerticalSolidList"/>
    <dgm:cxn modelId="{33E03E61-291C-4949-997C-50463FA4837A}" srcId="{BE3F3D03-8CC6-4F3D-9AE6-B3EC6F9E3CC0}" destId="{BF6C9B8D-3A04-4C6E-BE01-3508348E9BD4}" srcOrd="1" destOrd="0" parTransId="{23B10FF2-F212-46B7-BA64-DE12AA32B3CC}" sibTransId="{77206733-EEE5-46E3-AF96-DF3EB38C027B}"/>
    <dgm:cxn modelId="{9262C766-A734-46D8-BC1A-A9EA2832E1F1}" srcId="{5DEAF498-A1A7-4ED5-AE56-6B4AE307E7EE}" destId="{BE3F3D03-8CC6-4F3D-9AE6-B3EC6F9E3CC0}" srcOrd="1" destOrd="0" parTransId="{85FD576F-8764-4E6C-9E59-CEDB55C2378E}" sibTransId="{0F383F8D-5E2A-4096-AB26-8C7ED9830BF1}"/>
    <dgm:cxn modelId="{CF2C6067-560F-454D-937B-BC34BBEFA78C}" type="presOf" srcId="{AE2E5A12-814A-4C8C-936E-297C414252DA}" destId="{79A3DF94-C6EF-4C2F-A62C-6554DC918522}" srcOrd="0" destOrd="0" presId="urn:microsoft.com/office/officeart/2018/2/layout/IconVerticalSolidList"/>
    <dgm:cxn modelId="{A8034E96-D9F1-4585-9C0F-32CD23E3C43A}" srcId="{BE3F3D03-8CC6-4F3D-9AE6-B3EC6F9E3CC0}" destId="{5F37F7C1-3716-47A6-9E09-AE2E07B62B25}" srcOrd="0" destOrd="0" parTransId="{FFB6C0E2-B0C7-4A1D-8361-9E83537EA5FC}" sibTransId="{7AE96962-5282-4632-9D08-2B9674F21F2C}"/>
    <dgm:cxn modelId="{E5C24CB2-562A-4E24-9787-AF3AF997D4D7}" type="presOf" srcId="{EA2B3AEC-59E9-43F7-9A0B-E6CDDC7A2B22}" destId="{835F92AE-3710-43CB-8957-8DB04D4AF35C}" srcOrd="0" destOrd="0" presId="urn:microsoft.com/office/officeart/2018/2/layout/IconVerticalSolidList"/>
    <dgm:cxn modelId="{879A61C1-14CD-49DC-B1A7-79C6BD230A71}" type="presOf" srcId="{5DEAF498-A1A7-4ED5-AE56-6B4AE307E7EE}" destId="{74E04E3C-0424-4B1B-9D9B-11BD48DB4F2B}" srcOrd="0" destOrd="0" presId="urn:microsoft.com/office/officeart/2018/2/layout/IconVerticalSolidList"/>
    <dgm:cxn modelId="{479D8BC3-500A-42E4-A5F2-9DA2D143A56A}" srcId="{5DEAF498-A1A7-4ED5-AE56-6B4AE307E7EE}" destId="{AE2E5A12-814A-4C8C-936E-297C414252DA}" srcOrd="0" destOrd="0" parTransId="{535BC059-95D4-44C9-A136-E9A15F3BB3E6}" sibTransId="{032713F8-029A-4123-88BE-158B7CE1C327}"/>
    <dgm:cxn modelId="{2D6EB1C8-D804-4DBA-984C-967F16DAC19B}" srcId="{2910FF1B-9AAA-4793-BE83-DAAE68E1316E}" destId="{E821D847-5358-4A65-A3CB-752E1D4413E7}" srcOrd="0" destOrd="0" parTransId="{E9E61C50-BF62-48C8-9BD7-AA09387A0F9A}" sibTransId="{87F7E8A5-47BB-4A35-AE82-295EEFE78FDB}"/>
    <dgm:cxn modelId="{D0C273CC-FEA6-4DE9-97C9-3AF2C18D03EA}" type="presOf" srcId="{BE3F3D03-8CC6-4F3D-9AE6-B3EC6F9E3CC0}" destId="{2C8070BB-2115-4DE2-9CD7-73D841792CA4}" srcOrd="0" destOrd="0" presId="urn:microsoft.com/office/officeart/2018/2/layout/IconVerticalSolidList"/>
    <dgm:cxn modelId="{310267CD-F0AF-4344-86C5-8E60595E2617}" srcId="{2910FF1B-9AAA-4793-BE83-DAAE68E1316E}" destId="{B013B718-52CE-4B47-99ED-56C63E790335}" srcOrd="1" destOrd="0" parTransId="{C76173B7-635C-44B0-ADDC-1AF6E33BAE80}" sibTransId="{25585720-3D9F-488A-BFBA-DCC053ECE98D}"/>
    <dgm:cxn modelId="{A8727DE0-B56A-4BDD-BFAD-23C83BA2205D}" type="presOf" srcId="{B013B718-52CE-4B47-99ED-56C63E790335}" destId="{F35D0360-F8D2-410B-AE10-CCD929504166}" srcOrd="0" destOrd="1" presId="urn:microsoft.com/office/officeart/2018/2/layout/IconVerticalSolidList"/>
    <dgm:cxn modelId="{A5E3F8F5-D7CB-4852-9FFE-470F676D75E1}" type="presOf" srcId="{E821D847-5358-4A65-A3CB-752E1D4413E7}" destId="{F35D0360-F8D2-410B-AE10-CCD929504166}" srcOrd="0" destOrd="0" presId="urn:microsoft.com/office/officeart/2018/2/layout/IconVerticalSolidList"/>
    <dgm:cxn modelId="{0CCD02FF-D158-44DE-9B31-3675FF58B0E2}" srcId="{AE2E5A12-814A-4C8C-936E-297C414252DA}" destId="{EA2B3AEC-59E9-43F7-9A0B-E6CDDC7A2B22}" srcOrd="0" destOrd="0" parTransId="{F910DB8F-7C9E-44F2-A026-E12E79AAEB2F}" sibTransId="{E61E070A-1A49-469F-BAC4-58110777501D}"/>
    <dgm:cxn modelId="{8945D3E0-E77D-4D93-BE16-E8620C84ED99}" type="presParOf" srcId="{74E04E3C-0424-4B1B-9D9B-11BD48DB4F2B}" destId="{C178600B-3FFF-44B8-8770-058E6CC41FDA}" srcOrd="0" destOrd="0" presId="urn:microsoft.com/office/officeart/2018/2/layout/IconVerticalSolidList"/>
    <dgm:cxn modelId="{AC5F7266-8BDE-4579-8465-8DA159A27F86}" type="presParOf" srcId="{C178600B-3FFF-44B8-8770-058E6CC41FDA}" destId="{3FB5D1BD-B65F-4859-9199-D0684D0B5697}" srcOrd="0" destOrd="0" presId="urn:microsoft.com/office/officeart/2018/2/layout/IconVerticalSolidList"/>
    <dgm:cxn modelId="{5CE6A828-6A68-4DB2-BCD3-4772C049A53A}" type="presParOf" srcId="{C178600B-3FFF-44B8-8770-058E6CC41FDA}" destId="{90E295F7-41B9-441E-A458-C743FC6BD6C9}" srcOrd="1" destOrd="0" presId="urn:microsoft.com/office/officeart/2018/2/layout/IconVerticalSolidList"/>
    <dgm:cxn modelId="{D865E3F9-84CB-495D-A782-397C4EB74946}" type="presParOf" srcId="{C178600B-3FFF-44B8-8770-058E6CC41FDA}" destId="{7DEA43DA-4393-4A4E-A6AA-1052DC398D8F}" srcOrd="2" destOrd="0" presId="urn:microsoft.com/office/officeart/2018/2/layout/IconVerticalSolidList"/>
    <dgm:cxn modelId="{3281A862-B319-41DB-84DC-743ABB5FA244}" type="presParOf" srcId="{C178600B-3FFF-44B8-8770-058E6CC41FDA}" destId="{79A3DF94-C6EF-4C2F-A62C-6554DC918522}" srcOrd="3" destOrd="0" presId="urn:microsoft.com/office/officeart/2018/2/layout/IconVerticalSolidList"/>
    <dgm:cxn modelId="{BD6DAE13-DEC8-4EEB-B1C7-5CA52C20D141}" type="presParOf" srcId="{C178600B-3FFF-44B8-8770-058E6CC41FDA}" destId="{835F92AE-3710-43CB-8957-8DB04D4AF35C}" srcOrd="4" destOrd="0" presId="urn:microsoft.com/office/officeart/2018/2/layout/IconVerticalSolidList"/>
    <dgm:cxn modelId="{13CC21DD-2182-47EB-B928-D691D2C57428}" type="presParOf" srcId="{74E04E3C-0424-4B1B-9D9B-11BD48DB4F2B}" destId="{5B9745BE-B43F-40E2-91ED-10CFDE9148F7}" srcOrd="1" destOrd="0" presId="urn:microsoft.com/office/officeart/2018/2/layout/IconVerticalSolidList"/>
    <dgm:cxn modelId="{9AA568CF-05F6-45B8-B5F0-194DD071D6D6}" type="presParOf" srcId="{74E04E3C-0424-4B1B-9D9B-11BD48DB4F2B}" destId="{9C62F5E6-C40B-48C7-91A2-80DEEE14F461}" srcOrd="2" destOrd="0" presId="urn:microsoft.com/office/officeart/2018/2/layout/IconVerticalSolidList"/>
    <dgm:cxn modelId="{314625B5-3F95-46F7-85FD-4A2AF5A8C391}" type="presParOf" srcId="{9C62F5E6-C40B-48C7-91A2-80DEEE14F461}" destId="{96A29172-74A3-403A-A03B-E739FDCB1922}" srcOrd="0" destOrd="0" presId="urn:microsoft.com/office/officeart/2018/2/layout/IconVerticalSolidList"/>
    <dgm:cxn modelId="{C8E843AF-F0CD-4A48-A9FC-63EFB83464AF}" type="presParOf" srcId="{9C62F5E6-C40B-48C7-91A2-80DEEE14F461}" destId="{5049ADF9-2194-4839-B12B-C8DF00427B73}" srcOrd="1" destOrd="0" presId="urn:microsoft.com/office/officeart/2018/2/layout/IconVerticalSolidList"/>
    <dgm:cxn modelId="{FFD37528-6566-45A1-9235-7E25126ABB29}" type="presParOf" srcId="{9C62F5E6-C40B-48C7-91A2-80DEEE14F461}" destId="{9A0F0FD8-5609-44CC-9329-578EA98E25CE}" srcOrd="2" destOrd="0" presId="urn:microsoft.com/office/officeart/2018/2/layout/IconVerticalSolidList"/>
    <dgm:cxn modelId="{CEE03344-59F8-435F-B5C4-E98AD6C06CB4}" type="presParOf" srcId="{9C62F5E6-C40B-48C7-91A2-80DEEE14F461}" destId="{2C8070BB-2115-4DE2-9CD7-73D841792CA4}" srcOrd="3" destOrd="0" presId="urn:microsoft.com/office/officeart/2018/2/layout/IconVerticalSolidList"/>
    <dgm:cxn modelId="{8836B796-9DE7-44BB-80F6-5D429DAD1D96}" type="presParOf" srcId="{9C62F5E6-C40B-48C7-91A2-80DEEE14F461}" destId="{8551E05E-C729-417E-9854-2C6680CC9CDE}" srcOrd="4" destOrd="0" presId="urn:microsoft.com/office/officeart/2018/2/layout/IconVerticalSolidList"/>
    <dgm:cxn modelId="{B2F460BE-C943-4F70-B2AA-1B8357BDD7F8}" type="presParOf" srcId="{74E04E3C-0424-4B1B-9D9B-11BD48DB4F2B}" destId="{C2F14A4A-4A23-4D89-86FB-4560356782D3}" srcOrd="3" destOrd="0" presId="urn:microsoft.com/office/officeart/2018/2/layout/IconVerticalSolidList"/>
    <dgm:cxn modelId="{A52743B9-D9E2-4AEF-9F41-6269D0906D83}" type="presParOf" srcId="{74E04E3C-0424-4B1B-9D9B-11BD48DB4F2B}" destId="{8679FAAA-C99E-49C4-80C1-04173D1B4B6D}" srcOrd="4" destOrd="0" presId="urn:microsoft.com/office/officeart/2018/2/layout/IconVerticalSolidList"/>
    <dgm:cxn modelId="{21357075-E379-42F2-AC7A-54B5688C866C}" type="presParOf" srcId="{8679FAAA-C99E-49C4-80C1-04173D1B4B6D}" destId="{4F62F3A6-A0CA-42B4-8EEA-D9C77D4C85EE}" srcOrd="0" destOrd="0" presId="urn:microsoft.com/office/officeart/2018/2/layout/IconVerticalSolidList"/>
    <dgm:cxn modelId="{5A91812A-00A9-4B6B-BB41-43CB2F563917}" type="presParOf" srcId="{8679FAAA-C99E-49C4-80C1-04173D1B4B6D}" destId="{D516B912-F32E-4693-9F0C-0E7BEE62383E}" srcOrd="1" destOrd="0" presId="urn:microsoft.com/office/officeart/2018/2/layout/IconVerticalSolidList"/>
    <dgm:cxn modelId="{0D36F233-1DC1-4729-AA46-325BE0B9E18A}" type="presParOf" srcId="{8679FAAA-C99E-49C4-80C1-04173D1B4B6D}" destId="{21633F20-E0E2-4256-B5D1-2CDCCB4718CC}" srcOrd="2" destOrd="0" presId="urn:microsoft.com/office/officeart/2018/2/layout/IconVerticalSolidList"/>
    <dgm:cxn modelId="{DCB67F45-6DA1-4880-A18D-A3C5396B8493}" type="presParOf" srcId="{8679FAAA-C99E-49C4-80C1-04173D1B4B6D}" destId="{E8EC3972-D1BD-4AB4-915A-F9ABA6738344}" srcOrd="3" destOrd="0" presId="urn:microsoft.com/office/officeart/2018/2/layout/IconVerticalSolidList"/>
    <dgm:cxn modelId="{E753A89A-A6CC-46DF-ABD5-FE1786CE8B5A}" type="presParOf" srcId="{8679FAAA-C99E-49C4-80C1-04173D1B4B6D}" destId="{F35D0360-F8D2-410B-AE10-CCD929504166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1643B3-8ABC-4912-8849-0D181E5C455A}">
      <dsp:nvSpPr>
        <dsp:cNvPr id="0" name=""/>
        <dsp:cNvSpPr/>
      </dsp:nvSpPr>
      <dsp:spPr>
        <a:xfrm>
          <a:off x="2351260" y="885811"/>
          <a:ext cx="510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099" y="45720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2792" y="928827"/>
        <a:ext cx="27034" cy="5406"/>
      </dsp:txXfrm>
    </dsp:sp>
    <dsp:sp modelId="{DEAD9D19-A22B-4E46-A413-B0F32E1B513E}">
      <dsp:nvSpPr>
        <dsp:cNvPr id="0" name=""/>
        <dsp:cNvSpPr/>
      </dsp:nvSpPr>
      <dsp:spPr>
        <a:xfrm>
          <a:off x="2194" y="226271"/>
          <a:ext cx="2350865" cy="14105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Overview</a:t>
          </a:r>
        </a:p>
      </dsp:txBody>
      <dsp:txXfrm>
        <a:off x="2194" y="226271"/>
        <a:ext cx="2350865" cy="1410519"/>
      </dsp:txXfrm>
    </dsp:sp>
    <dsp:sp modelId="{A983AA0A-1423-4C95-A1DC-5508F1C31658}">
      <dsp:nvSpPr>
        <dsp:cNvPr id="0" name=""/>
        <dsp:cNvSpPr/>
      </dsp:nvSpPr>
      <dsp:spPr>
        <a:xfrm>
          <a:off x="5242825" y="885811"/>
          <a:ext cx="510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099" y="45720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84357" y="928827"/>
        <a:ext cx="27034" cy="5406"/>
      </dsp:txXfrm>
    </dsp:sp>
    <dsp:sp modelId="{BA786C09-FFD8-4E70-B2CD-DEF91D977FD0}">
      <dsp:nvSpPr>
        <dsp:cNvPr id="0" name=""/>
        <dsp:cNvSpPr/>
      </dsp:nvSpPr>
      <dsp:spPr>
        <a:xfrm>
          <a:off x="2893759" y="226271"/>
          <a:ext cx="2350865" cy="14105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Evolution of AI - From GPT-4 to AGI</a:t>
          </a:r>
        </a:p>
      </dsp:txBody>
      <dsp:txXfrm>
        <a:off x="2893759" y="226271"/>
        <a:ext cx="2350865" cy="1410519"/>
      </dsp:txXfrm>
    </dsp:sp>
    <dsp:sp modelId="{07F77BD5-DB58-47F7-A308-36AB99600481}">
      <dsp:nvSpPr>
        <dsp:cNvPr id="0" name=""/>
        <dsp:cNvSpPr/>
      </dsp:nvSpPr>
      <dsp:spPr>
        <a:xfrm>
          <a:off x="8134390" y="885811"/>
          <a:ext cx="510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099" y="45720"/>
              </a:lnTo>
            </a:path>
          </a:pathLst>
        </a:custGeom>
        <a:noFill/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375922" y="928827"/>
        <a:ext cx="27034" cy="5406"/>
      </dsp:txXfrm>
    </dsp:sp>
    <dsp:sp modelId="{04845FC2-89A6-463B-8300-195A08B718F7}">
      <dsp:nvSpPr>
        <dsp:cNvPr id="0" name=""/>
        <dsp:cNvSpPr/>
      </dsp:nvSpPr>
      <dsp:spPr>
        <a:xfrm>
          <a:off x="5785324" y="226271"/>
          <a:ext cx="2350865" cy="14105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Transition to Superintelligence</a:t>
          </a:r>
        </a:p>
      </dsp:txBody>
      <dsp:txXfrm>
        <a:off x="5785324" y="226271"/>
        <a:ext cx="2350865" cy="1410519"/>
      </dsp:txXfrm>
    </dsp:sp>
    <dsp:sp modelId="{47DFEB82-C7A0-49CB-8194-67CA00AC4EA8}">
      <dsp:nvSpPr>
        <dsp:cNvPr id="0" name=""/>
        <dsp:cNvSpPr/>
      </dsp:nvSpPr>
      <dsp:spPr>
        <a:xfrm>
          <a:off x="1177627" y="1634990"/>
          <a:ext cx="8674694" cy="510099"/>
        </a:xfrm>
        <a:custGeom>
          <a:avLst/>
          <a:gdLst/>
          <a:ahLst/>
          <a:cxnLst/>
          <a:rect l="0" t="0" r="0" b="0"/>
          <a:pathLst>
            <a:path>
              <a:moveTo>
                <a:pt x="8674694" y="0"/>
              </a:moveTo>
              <a:lnTo>
                <a:pt x="8674694" y="272149"/>
              </a:lnTo>
              <a:lnTo>
                <a:pt x="0" y="272149"/>
              </a:lnTo>
              <a:lnTo>
                <a:pt x="0" y="510099"/>
              </a:lnTo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97686" y="1887337"/>
        <a:ext cx="434576" cy="5406"/>
      </dsp:txXfrm>
    </dsp:sp>
    <dsp:sp modelId="{5A761648-CCCD-4346-AA02-E38A9B83FE48}">
      <dsp:nvSpPr>
        <dsp:cNvPr id="0" name=""/>
        <dsp:cNvSpPr/>
      </dsp:nvSpPr>
      <dsp:spPr>
        <a:xfrm>
          <a:off x="8676889" y="226271"/>
          <a:ext cx="2350865" cy="14105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Industrial and Security Challenges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Racing to the Trillion-Dollar Cluster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Lock Down the Labs</a:t>
          </a:r>
        </a:p>
      </dsp:txBody>
      <dsp:txXfrm>
        <a:off x="8676889" y="226271"/>
        <a:ext cx="2350865" cy="1410519"/>
      </dsp:txXfrm>
    </dsp:sp>
    <dsp:sp modelId="{43D913EB-FC33-4B4A-B91A-6B9A4543287B}">
      <dsp:nvSpPr>
        <dsp:cNvPr id="0" name=""/>
        <dsp:cNvSpPr/>
      </dsp:nvSpPr>
      <dsp:spPr>
        <a:xfrm>
          <a:off x="2351260" y="2837029"/>
          <a:ext cx="510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099" y="45720"/>
              </a:lnTo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2792" y="2880046"/>
        <a:ext cx="27034" cy="5406"/>
      </dsp:txXfrm>
    </dsp:sp>
    <dsp:sp modelId="{E8ED74C3-AE2D-4FD1-A85E-412D2225E2AD}">
      <dsp:nvSpPr>
        <dsp:cNvPr id="0" name=""/>
        <dsp:cNvSpPr/>
      </dsp:nvSpPr>
      <dsp:spPr>
        <a:xfrm>
          <a:off x="2194" y="2177490"/>
          <a:ext cx="2350865" cy="141051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Superalignment - The Critical Challenge</a:t>
          </a:r>
        </a:p>
      </dsp:txBody>
      <dsp:txXfrm>
        <a:off x="2194" y="2177490"/>
        <a:ext cx="2350865" cy="1410519"/>
      </dsp:txXfrm>
    </dsp:sp>
    <dsp:sp modelId="{14EE7BD3-2549-4902-BB29-A5149F1BB0E2}">
      <dsp:nvSpPr>
        <dsp:cNvPr id="0" name=""/>
        <dsp:cNvSpPr/>
      </dsp:nvSpPr>
      <dsp:spPr>
        <a:xfrm>
          <a:off x="5242825" y="2837029"/>
          <a:ext cx="510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099" y="45720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84357" y="2880046"/>
        <a:ext cx="27034" cy="5406"/>
      </dsp:txXfrm>
    </dsp:sp>
    <dsp:sp modelId="{F3CC16ED-5C35-4066-8CF8-88742921249C}">
      <dsp:nvSpPr>
        <dsp:cNvPr id="0" name=""/>
        <dsp:cNvSpPr/>
      </dsp:nvSpPr>
      <dsp:spPr>
        <a:xfrm>
          <a:off x="2893759" y="2177490"/>
          <a:ext cx="2350865" cy="14105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Global Implications and the AI Race</a:t>
          </a:r>
        </a:p>
      </dsp:txBody>
      <dsp:txXfrm>
        <a:off x="2893759" y="2177490"/>
        <a:ext cx="2350865" cy="1410519"/>
      </dsp:txXfrm>
    </dsp:sp>
    <dsp:sp modelId="{B896142F-2278-421C-A211-345D5B6191EE}">
      <dsp:nvSpPr>
        <dsp:cNvPr id="0" name=""/>
        <dsp:cNvSpPr/>
      </dsp:nvSpPr>
      <dsp:spPr>
        <a:xfrm>
          <a:off x="8134390" y="2837029"/>
          <a:ext cx="510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099" y="45720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375922" y="2880046"/>
        <a:ext cx="27034" cy="5406"/>
      </dsp:txXfrm>
    </dsp:sp>
    <dsp:sp modelId="{D47F5CAC-8450-4AC4-9121-EBE4F016EBA8}">
      <dsp:nvSpPr>
        <dsp:cNvPr id="0" name=""/>
        <dsp:cNvSpPr/>
      </dsp:nvSpPr>
      <dsp:spPr>
        <a:xfrm>
          <a:off x="5785324" y="2177490"/>
          <a:ext cx="2350865" cy="14105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Government Involvement in AGI Development</a:t>
          </a:r>
        </a:p>
      </dsp:txBody>
      <dsp:txXfrm>
        <a:off x="5785324" y="2177490"/>
        <a:ext cx="2350865" cy="1410519"/>
      </dsp:txXfrm>
    </dsp:sp>
    <dsp:sp modelId="{35D6DB09-0209-4A4A-88AB-D7EFF6AFE5C5}">
      <dsp:nvSpPr>
        <dsp:cNvPr id="0" name=""/>
        <dsp:cNvSpPr/>
      </dsp:nvSpPr>
      <dsp:spPr>
        <a:xfrm>
          <a:off x="8676889" y="2177490"/>
          <a:ext cx="2350865" cy="14105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194" tIns="120917" rIns="115194" bIns="120917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Reflections and Future Considerations</a:t>
          </a:r>
        </a:p>
      </dsp:txBody>
      <dsp:txXfrm>
        <a:off x="8676889" y="2177490"/>
        <a:ext cx="2350865" cy="14105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EFB72-EF70-44A3-872E-99F03EF9F84D}">
      <dsp:nvSpPr>
        <dsp:cNvPr id="0" name=""/>
        <dsp:cNvSpPr/>
      </dsp:nvSpPr>
      <dsp:spPr>
        <a:xfrm>
          <a:off x="2220974" y="339895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FEFF2-E37B-4978-A3F0-9F90737D558B}">
      <dsp:nvSpPr>
        <dsp:cNvPr id="0" name=""/>
        <dsp:cNvSpPr/>
      </dsp:nvSpPr>
      <dsp:spPr>
        <a:xfrm>
          <a:off x="816974" y="198667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Historical Progress</a:t>
          </a:r>
        </a:p>
      </dsp:txBody>
      <dsp:txXfrm>
        <a:off x="816974" y="1986678"/>
        <a:ext cx="4320000" cy="648000"/>
      </dsp:txXfrm>
    </dsp:sp>
    <dsp:sp modelId="{746CD555-8832-4D7C-B5DC-6FC836124B42}">
      <dsp:nvSpPr>
        <dsp:cNvPr id="0" name=""/>
        <dsp:cNvSpPr/>
      </dsp:nvSpPr>
      <dsp:spPr>
        <a:xfrm>
          <a:off x="816974" y="2697368"/>
          <a:ext cx="4320000" cy="77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Progression from GPT-2 to GPT-4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GPT-4 exhibits reasoning abilities comparable to a high school graduate</a:t>
          </a:r>
        </a:p>
      </dsp:txBody>
      <dsp:txXfrm>
        <a:off x="816974" y="2697368"/>
        <a:ext cx="4320000" cy="777016"/>
      </dsp:txXfrm>
    </dsp:sp>
    <dsp:sp modelId="{84FF9760-9EE4-4794-9285-F53C7DABFE8E}">
      <dsp:nvSpPr>
        <dsp:cNvPr id="0" name=""/>
        <dsp:cNvSpPr/>
      </dsp:nvSpPr>
      <dsp:spPr>
        <a:xfrm>
          <a:off x="7296975" y="339895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8AC025-4A7E-413C-973E-960F50969F4C}">
      <dsp:nvSpPr>
        <dsp:cNvPr id="0" name=""/>
        <dsp:cNvSpPr/>
      </dsp:nvSpPr>
      <dsp:spPr>
        <a:xfrm>
          <a:off x="5892975" y="198667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Orders of Magnitude (OOMs)</a:t>
          </a:r>
        </a:p>
      </dsp:txBody>
      <dsp:txXfrm>
        <a:off x="5892975" y="1986678"/>
        <a:ext cx="4320000" cy="648000"/>
      </dsp:txXfrm>
    </dsp:sp>
    <dsp:sp modelId="{4262C1B6-3636-4FD3-94B9-C7D46FCDE61A}">
      <dsp:nvSpPr>
        <dsp:cNvPr id="0" name=""/>
        <dsp:cNvSpPr/>
      </dsp:nvSpPr>
      <dsp:spPr>
        <a:xfrm>
          <a:off x="5892975" y="2697368"/>
          <a:ext cx="4320000" cy="77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Quantifies AI advancements in terms of OOMs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Prediction: AI systems will achieve capabilities akin to human researchers by 2027</a:t>
          </a:r>
        </a:p>
      </dsp:txBody>
      <dsp:txXfrm>
        <a:off x="5892975" y="2697368"/>
        <a:ext cx="4320000" cy="777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5D1BD-B65F-4859-9199-D0684D0B5697}">
      <dsp:nvSpPr>
        <dsp:cNvPr id="0" name=""/>
        <dsp:cNvSpPr/>
      </dsp:nvSpPr>
      <dsp:spPr>
        <a:xfrm>
          <a:off x="0" y="574"/>
          <a:ext cx="7012370" cy="13451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295F7-41B9-441E-A458-C743FC6BD6C9}">
      <dsp:nvSpPr>
        <dsp:cNvPr id="0" name=""/>
        <dsp:cNvSpPr/>
      </dsp:nvSpPr>
      <dsp:spPr>
        <a:xfrm>
          <a:off x="406904" y="303230"/>
          <a:ext cx="739825" cy="739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3DF94-C6EF-4C2F-A62C-6554DC918522}">
      <dsp:nvSpPr>
        <dsp:cNvPr id="0" name=""/>
        <dsp:cNvSpPr/>
      </dsp:nvSpPr>
      <dsp:spPr>
        <a:xfrm>
          <a:off x="1553633" y="574"/>
          <a:ext cx="315556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Beyond AGI</a:t>
          </a:r>
        </a:p>
      </dsp:txBody>
      <dsp:txXfrm>
        <a:off x="1553633" y="574"/>
        <a:ext cx="3155566" cy="1345137"/>
      </dsp:txXfrm>
    </dsp:sp>
    <dsp:sp modelId="{835F92AE-3710-43CB-8957-8DB04D4AF35C}">
      <dsp:nvSpPr>
        <dsp:cNvPr id="0" name=""/>
        <dsp:cNvSpPr/>
      </dsp:nvSpPr>
      <dsp:spPr>
        <a:xfrm>
          <a:off x="4709200" y="574"/>
          <a:ext cx="2303169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AI evolution will extend beyond AGI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Development of superintelligence with superior cognitive abilities</a:t>
          </a:r>
        </a:p>
      </dsp:txBody>
      <dsp:txXfrm>
        <a:off x="4709200" y="574"/>
        <a:ext cx="2303169" cy="1345137"/>
      </dsp:txXfrm>
    </dsp:sp>
    <dsp:sp modelId="{96A29172-74A3-403A-A03B-E739FDCB1922}">
      <dsp:nvSpPr>
        <dsp:cNvPr id="0" name=""/>
        <dsp:cNvSpPr/>
      </dsp:nvSpPr>
      <dsp:spPr>
        <a:xfrm>
          <a:off x="0" y="1681996"/>
          <a:ext cx="7012370" cy="13451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49ADF9-2194-4839-B12B-C8DF00427B73}">
      <dsp:nvSpPr>
        <dsp:cNvPr id="0" name=""/>
        <dsp:cNvSpPr/>
      </dsp:nvSpPr>
      <dsp:spPr>
        <a:xfrm>
          <a:off x="406904" y="1984652"/>
          <a:ext cx="739825" cy="739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8070BB-2115-4DE2-9CD7-73D841792CA4}">
      <dsp:nvSpPr>
        <dsp:cNvPr id="0" name=""/>
        <dsp:cNvSpPr/>
      </dsp:nvSpPr>
      <dsp:spPr>
        <a:xfrm>
          <a:off x="1553633" y="1681996"/>
          <a:ext cx="315556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Acceleration</a:t>
          </a:r>
        </a:p>
      </dsp:txBody>
      <dsp:txXfrm>
        <a:off x="1553633" y="1681996"/>
        <a:ext cx="3155566" cy="1345137"/>
      </dsp:txXfrm>
    </dsp:sp>
    <dsp:sp modelId="{8551E05E-C729-417E-9854-2C6680CC9CDE}">
      <dsp:nvSpPr>
        <dsp:cNvPr id="0" name=""/>
        <dsp:cNvSpPr/>
      </dsp:nvSpPr>
      <dsp:spPr>
        <a:xfrm>
          <a:off x="4709200" y="1681996"/>
          <a:ext cx="2303169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Potential for AI to self-improve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Research time could be compressed from decades to years or months</a:t>
          </a:r>
        </a:p>
      </dsp:txBody>
      <dsp:txXfrm>
        <a:off x="4709200" y="1681996"/>
        <a:ext cx="2303169" cy="1345137"/>
      </dsp:txXfrm>
    </dsp:sp>
    <dsp:sp modelId="{4F62F3A6-A0CA-42B4-8EEA-D9C77D4C85EE}">
      <dsp:nvSpPr>
        <dsp:cNvPr id="0" name=""/>
        <dsp:cNvSpPr/>
      </dsp:nvSpPr>
      <dsp:spPr>
        <a:xfrm>
          <a:off x="0" y="3363418"/>
          <a:ext cx="7012370" cy="13451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16B912-F32E-4693-9F0C-0E7BEE62383E}">
      <dsp:nvSpPr>
        <dsp:cNvPr id="0" name=""/>
        <dsp:cNvSpPr/>
      </dsp:nvSpPr>
      <dsp:spPr>
        <a:xfrm>
          <a:off x="406904" y="3666074"/>
          <a:ext cx="739825" cy="739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C3972-D1BD-4AB4-915A-F9ABA6738344}">
      <dsp:nvSpPr>
        <dsp:cNvPr id="0" name=""/>
        <dsp:cNvSpPr/>
      </dsp:nvSpPr>
      <dsp:spPr>
        <a:xfrm>
          <a:off x="1553633" y="3363418"/>
          <a:ext cx="3155566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Impact</a:t>
          </a:r>
        </a:p>
      </dsp:txBody>
      <dsp:txXfrm>
        <a:off x="1553633" y="3363418"/>
        <a:ext cx="3155566" cy="1345137"/>
      </dsp:txXfrm>
    </dsp:sp>
    <dsp:sp modelId="{F35D0360-F8D2-410B-AE10-CCD929504166}">
      <dsp:nvSpPr>
        <dsp:cNvPr id="0" name=""/>
        <dsp:cNvSpPr/>
      </dsp:nvSpPr>
      <dsp:spPr>
        <a:xfrm>
          <a:off x="4709200" y="3363418"/>
          <a:ext cx="2303169" cy="134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Superintelligence could alter global power dynamics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Profound economic and military consequences</a:t>
          </a:r>
        </a:p>
      </dsp:txBody>
      <dsp:txXfrm>
        <a:off x="4709200" y="3363418"/>
        <a:ext cx="2303169" cy="1345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F250A-0743-46E3-9501-8FCD774BFA06}" type="datetimeFigureOut">
              <a:rPr lang="en-US" smtClean="0"/>
              <a:t>8/25/2024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5EFD4-BA9C-4ECC-AAC8-A0715EAA4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8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85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25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83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91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0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87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28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8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88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8ACDD-D932-4A6B-9532-25BFE0DA39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14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2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57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71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5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9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46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52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15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02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04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8/25/2024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5066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ituational-awareness.ai/" TargetMode="External"/><Relationship Id="rId4" Type="http://schemas.openxmlformats.org/officeDocument/2006/relationships/hyperlink" Target="https://ltecwithlanc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artificial-intelligence-brain-think-3382509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lickr.com/photos/x-ray_delta_one/4553634974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Colourful carved figures of humans">
            <a:extLst>
              <a:ext uri="{FF2B5EF4-FFF2-40B4-BE49-F238E27FC236}">
                <a16:creationId xmlns:a16="http://schemas.microsoft.com/office/drawing/2014/main" id="{64B177CC-9F98-7356-63A5-63F1E71B2D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230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64C13BAB-7C00-4D21-A857-E3D41C0A2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8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F1FF39A-AC3C-4066-9D4C-519AA2281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8" y="601201"/>
            <a:ext cx="3702134" cy="5791132"/>
          </a:xfrm>
          <a:prstGeom prst="rect">
            <a:avLst/>
          </a:prstGeom>
          <a:solidFill>
            <a:srgbClr val="465359">
              <a:alpha val="97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0B0959-D889-EED1-0A1F-82BE43270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702" y="876168"/>
            <a:ext cx="3208866" cy="273447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SITUATIONAL Awareness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The Decade Ahead</a:t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4B89ED-C9F7-B71F-3478-DAF5195AB2BD}"/>
              </a:ext>
            </a:extLst>
          </p:cNvPr>
          <p:cNvSpPr txBox="1"/>
          <p:nvPr/>
        </p:nvSpPr>
        <p:spPr>
          <a:xfrm>
            <a:off x="684702" y="3496767"/>
            <a:ext cx="2820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Note. </a:t>
            </a:r>
            <a:r>
              <a:rPr lang="en-US" sz="1200" dirty="0">
                <a:solidFill>
                  <a:schemeClr val="bg1"/>
                </a:solidFill>
              </a:rPr>
              <a:t>This PowerPoint was created by </a:t>
            </a:r>
            <a:r>
              <a:rPr lang="en-US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Dr. Lance</a:t>
            </a:r>
            <a:r>
              <a:rPr lang="en-US" sz="1200" dirty="0"/>
              <a:t> </a:t>
            </a:r>
            <a:r>
              <a:rPr lang="en-US" sz="1200" dirty="0">
                <a:solidFill>
                  <a:schemeClr val="bg1"/>
                </a:solidFill>
              </a:rPr>
              <a:t>with the use of Copilot in hopes to draw attention and raise awareness to: </a:t>
            </a:r>
          </a:p>
          <a:p>
            <a:r>
              <a:rPr lang="en-US" sz="1200" i="1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Situational Awareness:  The Decade Ahead</a:t>
            </a:r>
            <a:r>
              <a:rPr lang="en-US" sz="1200" i="1" dirty="0">
                <a:solidFill>
                  <a:srgbClr val="FFFF00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by Aschenbrenner, L. (2024).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98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FABBCE0-E08C-4BBE-9FD2-E2B253D4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8BD56-CB07-4742-B721-F401A427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Agenda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F426BAC-43D6-468E-B6FF-167034D5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07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02D80E-5995-4C54-8387-5893C2C89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6083C8-1401-4950-AF56-E2FAFE42D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BB982ADD-10F3-1FB9-F70D-95EE625786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5422787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7214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072E-7055-E649-1A1B-0E24709E4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/>
              <a:t>The Evolution of AI - From GPT-4 to AGI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E2BF867-704C-D8E9-FC8A-7F4F9D2BFE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3410435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5018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92989FB-1024-49B7-BDF1-B3CE27D48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80B68D-88B4-7E57-BE58-842D31EEC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 sz="2400"/>
              <a:t>Transition to Superintelligence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87D6F4-EC95-4EF1-A8AD-4B70386CE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F792DF-9D0A-4DB6-9A9E-7312F5A7E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74980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1236FA22-C674-84B2-F832-52A8B44FBB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249577"/>
              </p:ext>
            </p:extLst>
          </p:nvPr>
        </p:nvGraphicFramePr>
        <p:xfrm>
          <a:off x="4598438" y="1207783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562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7D9BC6-3132-20E9-5633-DAC324650A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" y="10"/>
            <a:ext cx="12191980" cy="685798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831CBB7-4817-4B54-A7F9-0AE2D0C47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029" y="457200"/>
            <a:ext cx="5010912" cy="91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BC321D-B05F-4857-8880-97F61B9B7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7791" y="601200"/>
            <a:ext cx="5009388" cy="57893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37D15-ABE4-150E-7D49-0DA6E5473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184" y="938022"/>
            <a:ext cx="4389261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/>
              <a:t>The Industrial and Security Challenges: Racing to the Trillion-Dollar Cluster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9EBC6-67FD-0FF2-81E6-858E2FC71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184" y="2340865"/>
            <a:ext cx="4389262" cy="3788474"/>
          </a:xfrm>
        </p:spPr>
        <p:txBody>
          <a:bodyPr>
            <a:normAutofit/>
          </a:bodyPr>
          <a:lstStyle/>
          <a:p>
            <a:r>
              <a:rPr lang="en-US"/>
              <a:t>Industrial Mobilization</a:t>
            </a:r>
          </a:p>
          <a:p>
            <a:pPr lvl="1"/>
            <a:r>
              <a:rPr lang="en-US"/>
              <a:t>AI race will drive massive industrial investment</a:t>
            </a:r>
          </a:p>
          <a:p>
            <a:pPr lvl="1"/>
            <a:r>
              <a:rPr lang="en-US"/>
              <a:t>Trillions of dollars will be invested in GPU clusters and data centers</a:t>
            </a:r>
          </a:p>
          <a:p>
            <a:r>
              <a:rPr lang="en-US"/>
              <a:t>Energy Demands</a:t>
            </a:r>
          </a:p>
          <a:p>
            <a:pPr lvl="1"/>
            <a:r>
              <a:rPr lang="en-US"/>
              <a:t>Significant increase in electricity production needed</a:t>
            </a:r>
          </a:p>
          <a:p>
            <a:pPr lvl="1"/>
            <a:r>
              <a:rPr lang="en-US"/>
              <a:t>Potential increase by tens of percent to support AI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410080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4D29B-D73E-D244-47C1-AC41FE40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5" y="839124"/>
            <a:ext cx="3568661" cy="11887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0" kern="12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The Industrial and Security Challenges: </a:t>
            </a:r>
            <a:r>
              <a:rPr lang="en-US" sz="2400" kern="12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Lock Down the Labs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6BC79C-97D2-4165-1F50-C0659B7F7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906" y="2318328"/>
            <a:ext cx="3568661" cy="24825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Critical oversight in AI security</a:t>
            </a:r>
          </a:p>
          <a:p>
            <a:pPr lvl="1"/>
            <a:r>
              <a:rPr lang="en-US" dirty="0"/>
              <a:t>Major labs treating security as secondary</a:t>
            </a:r>
          </a:p>
          <a:p>
            <a:r>
              <a:rPr lang="en-US" dirty="0"/>
              <a:t>Risk of exploitation by state actors</a:t>
            </a:r>
          </a:p>
          <a:p>
            <a:pPr lvl="1"/>
            <a:r>
              <a:rPr lang="en-US" b="1" dirty="0"/>
              <a:t>Notably the </a:t>
            </a:r>
            <a:r>
              <a:rPr lang="en-US" b="1" u="sng" dirty="0"/>
              <a:t>CCP</a:t>
            </a:r>
          </a:p>
        </p:txBody>
      </p:sp>
      <p:pic>
        <p:nvPicPr>
          <p:cNvPr id="5" name="Content Placeholder 4" descr="Ink fingerprint on paper">
            <a:extLst>
              <a:ext uri="{FF2B5EF4-FFF2-40B4-BE49-F238E27FC236}">
                <a16:creationId xmlns:a16="http://schemas.microsoft.com/office/drawing/2014/main" id="{6503BE24-DE10-4F7D-956C-840EC0DE43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5" r="13345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37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AAB002-E48E-4009-828A-511F7A828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DCE7A8-4AF7-5DD7-2EE5-8A105C062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5860" r="95" b="96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7EF55D5-23F0-4398-B16B-AEF5778C3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7" y="423123"/>
            <a:ext cx="4216219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DF32581-CAA1-43C6-8532-DC56C843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7" y="601200"/>
            <a:ext cx="4214869" cy="5757055"/>
          </a:xfrm>
          <a:prstGeom prst="rect">
            <a:avLst/>
          </a:prstGeom>
          <a:solidFill>
            <a:srgbClr val="465359">
              <a:alpha val="97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C30D6D-B1E3-B93A-305E-A69E55BF3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40" y="1131195"/>
            <a:ext cx="3730810" cy="124793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>
                <a:solidFill>
                  <a:srgbClr val="FFFFFF"/>
                </a:solidFill>
              </a:rPr>
              <a:t>Superalignment - The Critical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25400-DA96-8EC3-2B3F-81A652A5F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531" y="2438399"/>
            <a:ext cx="3730810" cy="350520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Technical Problem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Superalignment remains unsolved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Ensuring smarter AI systems remain under control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Risks associated with failure are immense</a:t>
            </a:r>
          </a:p>
          <a:p>
            <a:pPr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Tension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Rapid pace of AI development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Potential for alignment issues to spiral out of control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Possible catastrophic outcomes</a:t>
            </a:r>
          </a:p>
          <a:p>
            <a:pPr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Insight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Maintaining AI systems aligned with human values and goals</a:t>
            </a:r>
          </a:p>
          <a:p>
            <a:pPr lvl="1">
              <a:lnSpc>
                <a:spcPct val="90000"/>
              </a:lnSpc>
            </a:pPr>
            <a:r>
              <a:rPr lang="en-US" sz="1300">
                <a:solidFill>
                  <a:srgbClr val="FFFFFF"/>
                </a:solidFill>
              </a:rPr>
              <a:t>Critical challenge of the upcoming decade</a:t>
            </a:r>
          </a:p>
        </p:txBody>
      </p:sp>
    </p:spTree>
    <p:extLst>
      <p:ext uri="{BB962C8B-B14F-4D97-AF65-F5344CB8AC3E}">
        <p14:creationId xmlns:p14="http://schemas.microsoft.com/office/powerpoint/2010/main" val="2141963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0405D6-CAF0-7BC4-FE09-37C79F598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33" y="702156"/>
            <a:ext cx="3568661" cy="11887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0" kern="12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Global Implications and the AI Race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3B55D-C06F-402D-BAE2-97F7B6EA94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791" r="12195" b="1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F3ADA-611D-749D-7F8B-DCEF3B8D2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13433" y="2340864"/>
            <a:ext cx="3568661" cy="363448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Strategic Importance</a:t>
            </a:r>
          </a:p>
          <a:p>
            <a:pPr lvl="1"/>
            <a:r>
              <a:rPr lang="en-US"/>
              <a:t>Superintelligence provides a decisive advantage to nations</a:t>
            </a:r>
          </a:p>
          <a:p>
            <a:pPr lvl="1"/>
            <a:r>
              <a:rPr lang="en-US"/>
              <a:t>Democratic nations must prevail in the AI race against authoritarian regimes like China</a:t>
            </a:r>
          </a:p>
          <a:p>
            <a:r>
              <a:rPr lang="en-US"/>
              <a:t>Existential Stakes</a:t>
            </a:r>
          </a:p>
          <a:p>
            <a:pPr lvl="1"/>
            <a:r>
              <a:rPr lang="en-US"/>
              <a:t>Survival of democratic values and global stability depend on the AI race outcome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4821ED-085E-FB61-BB9B-5EA498F665BC}"/>
              </a:ext>
            </a:extLst>
          </p:cNvPr>
          <p:cNvSpPr txBox="1"/>
          <p:nvPr/>
        </p:nvSpPr>
        <p:spPr>
          <a:xfrm>
            <a:off x="4953343" y="6657945"/>
            <a:ext cx="258436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www.flickr.com/photos/x-ray_delta_one/4553634974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607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FAAAB002-E48E-4009-828A-511F7A828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E1ED18-5068-4413-8202-0D9E6C1837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6" r="9091" b="305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97EF55D5-23F0-4398-B16B-AEF5778C3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7" y="423123"/>
            <a:ext cx="4216219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DF32581-CAA1-43C6-8532-DC56C843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067" y="601200"/>
            <a:ext cx="4214869" cy="5757055"/>
          </a:xfrm>
          <a:prstGeom prst="rect">
            <a:avLst/>
          </a:prstGeom>
          <a:solidFill>
            <a:srgbClr val="465359">
              <a:alpha val="97000"/>
            </a:srgb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B2660-95AC-F26F-CAA0-E04AA2A1A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40" y="1131195"/>
            <a:ext cx="3730810" cy="12479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0" kern="1200" cap="all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Government Involvement in AGI Development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E7158-F7AE-229B-4BFC-F1F115ABF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531" y="2438399"/>
            <a:ext cx="3730810" cy="350520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The Project</a:t>
            </a:r>
          </a:p>
          <a:p>
            <a:pPr lvl="1"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By 2027, U.S. government predicted to lead AGI development</a:t>
            </a:r>
          </a:p>
          <a:p>
            <a:pPr lvl="1"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Shift from private-sector dominance to state-led initiatives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Security and Secrecy</a:t>
            </a:r>
          </a:p>
          <a:p>
            <a:pPr lvl="1"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Managing superintelligent AI requires secure, classified environments</a:t>
            </a:r>
          </a:p>
          <a:p>
            <a:pPr lvl="1"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Potentially under government control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Critical Question</a:t>
            </a:r>
          </a:p>
          <a:p>
            <a:pPr lvl="1">
              <a:lnSpc>
                <a:spcPct val="90000"/>
              </a:lnSpc>
            </a:pPr>
            <a:r>
              <a:rPr lang="en-US" sz="1500" u="sng" dirty="0">
                <a:solidFill>
                  <a:srgbClr val="FFFF00"/>
                </a:solidFill>
              </a:rPr>
              <a:t>Can a government-led initiative manage complexities and risks of superintelligent AI?</a:t>
            </a:r>
          </a:p>
        </p:txBody>
      </p:sp>
    </p:spTree>
    <p:extLst>
      <p:ext uri="{BB962C8B-B14F-4D97-AF65-F5344CB8AC3E}">
        <p14:creationId xmlns:p14="http://schemas.microsoft.com/office/powerpoint/2010/main" val="773506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504BED40-EAF7-4E55-AFF7-2CD840EB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E2AAB8-C49F-2529-CDFA-03FE024B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02156"/>
            <a:ext cx="6309003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Reflections and Future Considerations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367CCF1-BB1E-41CF-8499-94A870C3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0512-E79B-2FCE-0F2E-483AE0831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1896533"/>
            <a:ext cx="6309003" cy="3962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Unprecedented Era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AI reaching and surpassing human intelligence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Critical questions about humanity's future</a:t>
            </a:r>
          </a:p>
          <a:p>
            <a:r>
              <a:rPr lang="en-US">
                <a:solidFill>
                  <a:schemeClr val="tx2"/>
                </a:solidFill>
              </a:rPr>
              <a:t>Strategic Decisions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Upcoming years pivotal for AI's impact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Potential for beneficial or catastrophic outcomes</a:t>
            </a:r>
          </a:p>
          <a:p>
            <a:r>
              <a:rPr lang="en-US">
                <a:solidFill>
                  <a:schemeClr val="tx2"/>
                </a:solidFill>
              </a:rPr>
              <a:t>Reflection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Contemplate consequences if predictions come true</a:t>
            </a:r>
          </a:p>
          <a:p>
            <a:pPr lvl="1"/>
            <a:r>
              <a:rPr lang="en-US">
                <a:solidFill>
                  <a:schemeClr val="tx2"/>
                </a:solidFill>
              </a:rPr>
              <a:t>Emphasize weight of decisions in the next decade</a:t>
            </a:r>
          </a:p>
        </p:txBody>
      </p:sp>
      <p:pic>
        <p:nvPicPr>
          <p:cNvPr id="5" name="Content Placeholder 4" descr="A road with a planet earth in the middle of the road&#10;&#10;Description automatically generated">
            <a:extLst>
              <a:ext uri="{FF2B5EF4-FFF2-40B4-BE49-F238E27FC236}">
                <a16:creationId xmlns:a16="http://schemas.microsoft.com/office/drawing/2014/main" id="{5A4829B8-C606-47B6-A998-1E6654E261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5" r="17108"/>
          <a:stretch/>
        </p:blipFill>
        <p:spPr>
          <a:xfrm>
            <a:off x="7521283" y="10"/>
            <a:ext cx="467071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2696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3798188A4DB94F98D026A93C9E192F" ma:contentTypeVersion="18" ma:contentTypeDescription="Create a new document." ma:contentTypeScope="" ma:versionID="dd2b22e2bab1fb2608e7f82f9debe9b5">
  <xsd:schema xmlns:xsd="http://www.w3.org/2001/XMLSchema" xmlns:xs="http://www.w3.org/2001/XMLSchema" xmlns:p="http://schemas.microsoft.com/office/2006/metadata/properties" xmlns:ns3="7455aab0-f302-42f4-880c-970d29b5b20f" xmlns:ns4="c8a9351f-1611-4f66-ac6a-7deffa1503ae" targetNamespace="http://schemas.microsoft.com/office/2006/metadata/properties" ma:root="true" ma:fieldsID="6408b8e880f6f3252fe8af8bb32fc010" ns3:_="" ns4:_="">
    <xsd:import namespace="7455aab0-f302-42f4-880c-970d29b5b20f"/>
    <xsd:import namespace="c8a9351f-1611-4f66-ac6a-7deffa1503a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  <xsd:element ref="ns4:MediaServiceSearchProperties" minOccurs="0"/>
                <xsd:element ref="ns4:MediaServiceLocation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5aab0-f302-42f4-880c-970d29b5b20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9351f-1611-4f66-ac6a-7deffa150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9351f-1611-4f66-ac6a-7deffa1503ae" xsi:nil="true"/>
  </documentManagement>
</p:properties>
</file>

<file path=customXml/itemProps1.xml><?xml version="1.0" encoding="utf-8"?>
<ds:datastoreItem xmlns:ds="http://schemas.openxmlformats.org/officeDocument/2006/customXml" ds:itemID="{A21D2352-BEE9-4039-907F-A61AD166CC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55aab0-f302-42f4-880c-970d29b5b20f"/>
    <ds:schemaRef ds:uri="c8a9351f-1611-4f66-ac6a-7deffa1503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75EC98-5CAB-4997-ADB6-47D0425A5F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81576E-9B77-45AE-9936-14612A9959FB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c8a9351f-1611-4f66-ac6a-7deffa1503ae"/>
    <ds:schemaRef ds:uri="http://purl.org/dc/terms/"/>
    <ds:schemaRef ds:uri="http://schemas.microsoft.com/office/infopath/2007/PartnerControls"/>
    <ds:schemaRef ds:uri="http://purl.org/dc/dcmitype/"/>
    <ds:schemaRef ds:uri="http://schemas.microsoft.com/office/2006/metadata/properties"/>
    <ds:schemaRef ds:uri="7455aab0-f302-42f4-880c-970d29b5b20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496</Words>
  <Application>Microsoft Office PowerPoint</Application>
  <PresentationFormat>Widescreen</PresentationFormat>
  <Paragraphs>92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Gill Sans MT</vt:lpstr>
      <vt:lpstr>Wingdings 2</vt:lpstr>
      <vt:lpstr>DividendVTI</vt:lpstr>
      <vt:lpstr>SITUATIONAL Awareness The Decade Ahead </vt:lpstr>
      <vt:lpstr>Agenda</vt:lpstr>
      <vt:lpstr>The Evolution of AI - From GPT-4 to AGI</vt:lpstr>
      <vt:lpstr>Transition to Superintelligence</vt:lpstr>
      <vt:lpstr>The Industrial and Security Challenges: Racing to the Trillion-Dollar Cluster</vt:lpstr>
      <vt:lpstr>The Industrial and Security Challenges: Lock Down the Labs</vt:lpstr>
      <vt:lpstr>Superalignment - The Critical Challenge</vt:lpstr>
      <vt:lpstr>Global Implications and the AI Race</vt:lpstr>
      <vt:lpstr>Government Involvement in AGI Development</vt:lpstr>
      <vt:lpstr>Reflections and Future Considerations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Whisenant, Michael L.</dc:creator>
  <cp:lastModifiedBy>Whisenant, Michael L.</cp:lastModifiedBy>
  <cp:revision>2</cp:revision>
  <dcterms:created xsi:type="dcterms:W3CDTF">2024-08-25T13:56:06Z</dcterms:created>
  <dcterms:modified xsi:type="dcterms:W3CDTF">2024-08-25T14:39:32Z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08d77a-d6f1-4229-9eb3-f44b2ca6abac_Enabled">
    <vt:lpwstr>true</vt:lpwstr>
  </property>
  <property fmtid="{D5CDD505-2E9C-101B-9397-08002B2CF9AE}" pid="3" name="MSIP_Label_4008d77a-d6f1-4229-9eb3-f44b2ca6abac_SetDate">
    <vt:lpwstr>2024-08-25T13:56:59Z</vt:lpwstr>
  </property>
  <property fmtid="{D5CDD505-2E9C-101B-9397-08002B2CF9AE}" pid="4" name="MSIP_Label_4008d77a-d6f1-4229-9eb3-f44b2ca6abac_Method">
    <vt:lpwstr>Standard</vt:lpwstr>
  </property>
  <property fmtid="{D5CDD505-2E9C-101B-9397-08002B2CF9AE}" pid="5" name="MSIP_Label_4008d77a-d6f1-4229-9eb3-f44b2ca6abac_Name">
    <vt:lpwstr>Internal</vt:lpwstr>
  </property>
  <property fmtid="{D5CDD505-2E9C-101B-9397-08002B2CF9AE}" pid="6" name="MSIP_Label_4008d77a-d6f1-4229-9eb3-f44b2ca6abac_SiteId">
    <vt:lpwstr>b97b2600-0e8f-48c6-b379-5e00675e4bfd</vt:lpwstr>
  </property>
  <property fmtid="{D5CDD505-2E9C-101B-9397-08002B2CF9AE}" pid="7" name="MSIP_Label_4008d77a-d6f1-4229-9eb3-f44b2ca6abac_ActionId">
    <vt:lpwstr>e9c745a0-3826-4793-bd94-ab59dfa9d784</vt:lpwstr>
  </property>
  <property fmtid="{D5CDD505-2E9C-101B-9397-08002B2CF9AE}" pid="8" name="MSIP_Label_4008d77a-d6f1-4229-9eb3-f44b2ca6abac_ContentBits">
    <vt:lpwstr>0</vt:lpwstr>
  </property>
  <property fmtid="{D5CDD505-2E9C-101B-9397-08002B2CF9AE}" pid="9" name="ContentTypeId">
    <vt:lpwstr>0x0101003E3798188A4DB94F98D026A93C9E192F</vt:lpwstr>
  </property>
</Properties>
</file>