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embeddedFontLst>
    <p:embeddedFont>
      <p:font typeface="Epilogue Thin"/>
      <p:regular r:id="rId201314"/>
    </p:embeddedFont>
    <p:embeddedFont>
      <p:font typeface="Epilogue ExtraLight"/>
      <p:regular r:id="rId201315"/>
    </p:embeddedFont>
    <p:embeddedFont>
      <p:font typeface="Epilogue Light"/>
      <p:regular r:id="rId201316"/>
    </p:embeddedFont>
    <p:embeddedFont>
      <p:font typeface="Epilogue"/>
      <p:regular r:id="rId201317"/>
    </p:embeddedFont>
    <p:embeddedFont>
      <p:font typeface="Epilogue Medium"/>
      <p:regular r:id="rId201318"/>
    </p:embeddedFont>
    <p:embeddedFont>
      <p:font typeface="Epilogue SemiBold"/>
      <p:regular r:id="rId201319"/>
    </p:embeddedFont>
    <p:embeddedFont>
      <p:font typeface="Epilogue ExtraBold"/>
      <p:regular r:id="rId201320"/>
    </p:embeddedFont>
    <p:embeddedFont>
      <p:font typeface="Epilogue Black"/>
      <p:regular r:id="rId201321"/>
    </p:embeddedFont>
    <p:embeddedFont>
      <p:font typeface="Epilogue Bold"/>
      <p:regular r:id="rId201322"/>
    </p:embeddedFont>
    <p:embeddedFont>
      <p:font typeface="Fraunces Light"/>
      <p:regular r:id="rId201323"/>
    </p:embeddedFont>
    <p:embeddedFont>
      <p:font typeface="Fraunces Thin"/>
      <p:regular r:id="rId201324"/>
    </p:embeddedFont>
    <p:embeddedFont>
      <p:font typeface="Fraunces ExtraLight"/>
      <p:regular r:id="rId201325"/>
    </p:embeddedFont>
    <p:embeddedFont>
      <p:font typeface="Fraunces"/>
      <p:regular r:id="rId201326"/>
    </p:embeddedFont>
    <p:embeddedFont>
      <p:font typeface="Fraunces Medium"/>
      <p:regular r:id="rId201327"/>
    </p:embeddedFont>
    <p:embeddedFont>
      <p:font typeface="Fraunces SemiBold"/>
      <p:regular r:id="rId201328"/>
    </p:embeddedFont>
    <p:embeddedFont>
      <p:font typeface="Fraunces Bold"/>
      <p:regular r:id="rId201329"/>
    </p:embeddedFont>
    <p:embeddedFont>
      <p:font typeface="Fraunces ExtraBold"/>
      <p:regular r:id="rId201330"/>
    </p:embeddedFont>
    <p:embeddedFont>
      <p:font typeface="Fraunces Black"/>
      <p:regular r:id="rId20133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Relationship Id="rId201324" Target="fonts/201324.fntdata" Type="http://schemas.openxmlformats.org/officeDocument/2006/relationships/font"/><Relationship Id="rId201325" Target="fonts/201325.fntdata" Type="http://schemas.openxmlformats.org/officeDocument/2006/relationships/font"/><Relationship Id="rId201326" Target="fonts/201326.fntdata" Type="http://schemas.openxmlformats.org/officeDocument/2006/relationships/font"/><Relationship Id="rId201327" Target="fonts/201327.fntdata" Type="http://schemas.openxmlformats.org/officeDocument/2006/relationships/font"/><Relationship Id="rId201328" Target="fonts/201328.fntdata" Type="http://schemas.openxmlformats.org/officeDocument/2006/relationships/font"/><Relationship Id="rId201329" Target="fonts/201329.fntdata" Type="http://schemas.openxmlformats.org/officeDocument/2006/relationships/font"/><Relationship Id="rId201330" Target="fonts/201330.fntdata" Type="http://schemas.openxmlformats.org/officeDocument/2006/relationships/font"/><Relationship Id="rId201331" Target="fonts/201331.fntdata" Type="http://schemas.openxmlformats.org/officeDocument/2006/relationships/font"/><Relationship Id="rId201332" Target="fonts/201332.fntdata" Type="http://schemas.openxmlformats.org/officeDocument/2006/relationships/font"/><Relationship Id="rId201333" Target="fonts/201333.fntdata" Type="http://schemas.openxmlformats.org/officeDocument/2006/relationships/font"/><Relationship Id="rId201334" Target="fonts/201334.fntdata" Type="http://schemas.openxmlformats.org/officeDocument/2006/relationships/font"/><Relationship Id="rId201335" Target="fonts/20133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EE4BD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E26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C98CA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CCCCCC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A8AF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910D0D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news.web.baylor.edu/news/story/2023/baylor-researchers-explore-effect-instagram-tiktok-psychological-well-being?utm_source=chatgpt.com" TargetMode="External"/><Relationship Id="rId3" Type="http://schemas.openxmlformats.org/officeDocument/2006/relationships/hyperlink" Target="https://www.mayoclinic.org/healthy-lifestyle/tween-and-teen-health/in-depth/teens-and-social-media-use/art-20474437?utm_source=chatgpt.com" TargetMode="External"/><Relationship Id="rId1" Type="http://schemas.openxmlformats.org/officeDocument/2006/relationships/image" Target="../media/image-3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4.png"/><Relationship Id="rId5" Type="http://schemas.openxmlformats.org/officeDocument/2006/relationships/image" Target="../media/image-6-5.svg"/><Relationship Id="rId6" Type="http://schemas.openxmlformats.org/officeDocument/2006/relationships/image" Target="../media/image-6-6.png"/><Relationship Id="rId7" Type="http://schemas.openxmlformats.org/officeDocument/2006/relationships/image" Target="../media/image-6-7.sv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5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39414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Keeping Kids Safe in the Digital Age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858915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"Distrust and caution are the parents of security" - Benjamin Franklin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872927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Agenda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174704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304251" y="178246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847608" y="1811933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Misinformation and Its Consequences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5847608" y="2220615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Explore the dangers of false information.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233360" y="290105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304251" y="2936478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847608" y="2965946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Data Collection and Privacy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5847608" y="3374628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Understand the importance of protecting personal data.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5233360" y="405507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304251" y="4090491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5847608" y="4119959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AI and Transparency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5847608" y="4528641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Learn about creating open, accountable AI systems.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5233360" y="520908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04251" y="5244505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4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5847608" y="5273973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AI as a "Guarding Angel"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5847608" y="5682655"/>
            <a:ext cx="568261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Discover how AI can act as a responsible tutor.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1138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Role of Gen-AI in Creating Information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98129"/>
            <a:ext cx="5203794" cy="433585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32776" y="1674515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Historical Context of AI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332776" y="2158802"/>
            <a:ext cx="5203794" cy="34754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Not something new as AI used algorithms to attract attention to ads and click bait.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Past 15 years, mental health in youth has declined by “most measures”</a:t>
            </a:r>
            <a:endParaRPr lang="en-US" sz="1450" dirty="0"/>
          </a:p>
          <a:p>
            <a:pPr algn="l" lvl="1" marL="589280" indent="-294640">
              <a:lnSpc>
                <a:spcPct val="133000"/>
              </a:lnSpc>
              <a:buSzPct val="100000"/>
              <a:buChar char="◦"/>
            </a:pPr>
            <a:r>
              <a:rPr lang="en-US" sz="1450" b="1" u="sng" dirty="0">
                <a:solidFill>
                  <a:srgbClr val="F9D933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Baylor Researchers Explore Effect of Instagram, TikTok on Psychological Well-Being</a:t>
            </a:r>
            <a:endParaRPr lang="en-US" sz="1450" dirty="0"/>
          </a:p>
          <a:p>
            <a:pPr algn="l" lvl="1" marL="589280" indent="-294640">
              <a:lnSpc>
                <a:spcPct val="133000"/>
              </a:lnSpc>
              <a:buSzPct val="100000"/>
              <a:buChar char="◦"/>
            </a:pPr>
            <a:r>
              <a:rPr lang="en-US" sz="1450" b="1" u="sng" dirty="0">
                <a:solidFill>
                  <a:srgbClr val="F9D933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Teens and social media use: What's the impact?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We can train AI to review skills on merit whereas before the human mind was subjective in its choices.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AI keeps improving (GPT 4 is better than GPT 3).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199360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556966"/>
            <a:ext cx="10868745" cy="49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Impact of Misinformation on Children</a:t>
            </a:r>
            <a:endParaRPr lang="en-US" sz="3100" dirty="0"/>
          </a:p>
        </p:txBody>
      </p:sp>
      <p:sp>
        <p:nvSpPr>
          <p:cNvPr id="4" name="Shape 1"/>
          <p:cNvSpPr/>
          <p:nvPr/>
        </p:nvSpPr>
        <p:spPr>
          <a:xfrm>
            <a:off x="6086323" y="3257153"/>
            <a:ext cx="19050" cy="3037483"/>
          </a:xfrm>
          <a:prstGeom prst="roundRect">
            <a:avLst>
              <a:gd name="adj" fmla="val 351619"/>
            </a:avLst>
          </a:prstGeom>
          <a:solidFill>
            <a:srgbClr val="414A70"/>
          </a:solidFill>
          <a:ln/>
        </p:spPr>
      </p:sp>
      <p:sp>
        <p:nvSpPr>
          <p:cNvPr id="5" name="Shape 2"/>
          <p:cNvSpPr/>
          <p:nvPr/>
        </p:nvSpPr>
        <p:spPr>
          <a:xfrm>
            <a:off x="5457093" y="3427016"/>
            <a:ext cx="478421" cy="19050"/>
          </a:xfrm>
          <a:prstGeom prst="roundRect">
            <a:avLst>
              <a:gd name="adj" fmla="val 351619"/>
            </a:avLst>
          </a:prstGeom>
          <a:solidFill>
            <a:srgbClr val="414A70"/>
          </a:solidFill>
          <a:ln/>
        </p:spPr>
      </p:sp>
      <p:sp>
        <p:nvSpPr>
          <p:cNvPr id="6" name="Shape 3"/>
          <p:cNvSpPr/>
          <p:nvPr/>
        </p:nvSpPr>
        <p:spPr>
          <a:xfrm>
            <a:off x="5916464" y="3257153"/>
            <a:ext cx="358766" cy="358775"/>
          </a:xfrm>
          <a:prstGeom prst="roundRect">
            <a:avLst>
              <a:gd name="adj" fmla="val 18671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76242" y="3287068"/>
            <a:ext cx="239210" cy="2989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1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61475" y="3311922"/>
            <a:ext cx="463697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Consequences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61475" y="3641725"/>
            <a:ext cx="4636971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Misinformation affects young minds.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256181" y="4333974"/>
            <a:ext cx="478421" cy="19050"/>
          </a:xfrm>
          <a:prstGeom prst="roundRect">
            <a:avLst>
              <a:gd name="adj" fmla="val 351619"/>
            </a:avLst>
          </a:prstGeom>
          <a:solidFill>
            <a:srgbClr val="414A70"/>
          </a:solidFill>
          <a:ln/>
        </p:spPr>
      </p:sp>
      <p:sp>
        <p:nvSpPr>
          <p:cNvPr id="11" name="Shape 8"/>
          <p:cNvSpPr/>
          <p:nvPr/>
        </p:nvSpPr>
        <p:spPr>
          <a:xfrm>
            <a:off x="5916464" y="4164112"/>
            <a:ext cx="358766" cy="358775"/>
          </a:xfrm>
          <a:prstGeom prst="roundRect">
            <a:avLst>
              <a:gd name="adj" fmla="val 18671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976242" y="4194026"/>
            <a:ext cx="239210" cy="2989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2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6893249" y="4218880"/>
            <a:ext cx="463697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Search Engine Optimization (SEO) Exploitation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6893249" y="4548684"/>
            <a:ext cx="4636971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Fear is used for profit via SEO.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5457093" y="5133777"/>
            <a:ext cx="478421" cy="19050"/>
          </a:xfrm>
          <a:prstGeom prst="roundRect">
            <a:avLst>
              <a:gd name="adj" fmla="val 351619"/>
            </a:avLst>
          </a:prstGeom>
          <a:solidFill>
            <a:srgbClr val="414A70"/>
          </a:solidFill>
          <a:ln/>
        </p:spPr>
      </p:sp>
      <p:sp>
        <p:nvSpPr>
          <p:cNvPr id="16" name="Shape 13"/>
          <p:cNvSpPr/>
          <p:nvPr/>
        </p:nvSpPr>
        <p:spPr>
          <a:xfrm>
            <a:off x="5916464" y="4963914"/>
            <a:ext cx="358766" cy="358775"/>
          </a:xfrm>
          <a:prstGeom prst="roundRect">
            <a:avLst>
              <a:gd name="adj" fmla="val 18671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976242" y="4993829"/>
            <a:ext cx="239210" cy="2989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3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661475" y="5018683"/>
            <a:ext cx="463697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Reinforced Bias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661475" y="5348486"/>
            <a:ext cx="4636971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Existing biases improve ratings.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1587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138462"/>
            <a:ext cx="10868745" cy="396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Training AI </a:t>
            </a:r>
            <a:endParaRPr lang="en-US" sz="2450" dirty="0"/>
          </a:p>
        </p:txBody>
      </p:sp>
      <p:sp>
        <p:nvSpPr>
          <p:cNvPr id="4" name="Shape 1"/>
          <p:cNvSpPr/>
          <p:nvPr/>
        </p:nvSpPr>
        <p:spPr>
          <a:xfrm>
            <a:off x="661475" y="2663329"/>
            <a:ext cx="3566031" cy="686197"/>
          </a:xfrm>
          <a:prstGeom prst="roundRect">
            <a:avLst>
              <a:gd name="adj" fmla="val 7773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94822" y="2796679"/>
            <a:ext cx="329933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AI Skill Review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94822" y="3046313"/>
            <a:ext cx="3299338" cy="169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1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AI reviews skills based on merit.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312832" y="2663329"/>
            <a:ext cx="3566031" cy="686197"/>
          </a:xfrm>
          <a:prstGeom prst="roundRect">
            <a:avLst>
              <a:gd name="adj" fmla="val 7773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446179" y="2796679"/>
            <a:ext cx="329933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Gen AI Guardrails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446179" y="3046313"/>
            <a:ext cx="3299338" cy="169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1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Built to prevent misinformation.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7964189" y="2663329"/>
            <a:ext cx="3566031" cy="686197"/>
          </a:xfrm>
          <a:prstGeom prst="roundRect">
            <a:avLst>
              <a:gd name="adj" fmla="val 7773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097536" y="2796679"/>
            <a:ext cx="329933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Jailbreak Prompts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097536" y="3046313"/>
            <a:ext cx="3299338" cy="169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1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Methods to manipulate LLMs exist.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661475" y="3477518"/>
            <a:ext cx="10868745" cy="396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4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Data Protection Tips</a:t>
            </a:r>
            <a:endParaRPr lang="en-US" sz="245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4002385"/>
            <a:ext cx="2637168" cy="162986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61475" y="5717580"/>
            <a:ext cx="263716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Set Standards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661475" y="5967214"/>
            <a:ext cx="2637168" cy="169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1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Uphold high data protection standards.</a:t>
            </a:r>
            <a:endParaRPr lang="en-US" sz="95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301" y="4002385"/>
            <a:ext cx="2637168" cy="162986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3405301" y="5717580"/>
            <a:ext cx="263716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Assess Apps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3405301" y="5967214"/>
            <a:ext cx="2637168" cy="3397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1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Be cautious with applications intended for children.</a:t>
            </a:r>
            <a:endParaRPr lang="en-US" sz="95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127" y="4002385"/>
            <a:ext cx="2637168" cy="162986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149127" y="5717580"/>
            <a:ext cx="263716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Ensure Security</a:t>
            </a:r>
            <a:endParaRPr lang="en-US" sz="1200" dirty="0"/>
          </a:p>
        </p:txBody>
      </p:sp>
      <p:sp>
        <p:nvSpPr>
          <p:cNvPr id="22" name="Text 16"/>
          <p:cNvSpPr/>
          <p:nvPr/>
        </p:nvSpPr>
        <p:spPr>
          <a:xfrm>
            <a:off x="6149127" y="5967214"/>
            <a:ext cx="2637168" cy="169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1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Implement sensible security measures.</a:t>
            </a:r>
            <a:endParaRPr lang="en-US" sz="950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2953" y="4002385"/>
            <a:ext cx="2637268" cy="162996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8892953" y="5717679"/>
            <a:ext cx="2637268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Protect Information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8892953" y="5967313"/>
            <a:ext cx="2637268" cy="169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1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Safeguard personal information diligently.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04792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709399" y="1231900"/>
            <a:ext cx="7820822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AI Tutor as a Browser Plug-In</a:t>
            </a:r>
            <a:endParaRPr lang="en-US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9287" y="2106017"/>
            <a:ext cx="472468" cy="4724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709399" y="2814737"/>
            <a:ext cx="379224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AI Tutor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3709399" y="3223419"/>
            <a:ext cx="37922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Helps children browse educational sites.</a:t>
            </a:r>
            <a:endParaRPr lang="en-US" sz="1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97765" y="2106017"/>
            <a:ext cx="472468" cy="47248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37877" y="2814737"/>
            <a:ext cx="379234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Reformulating Information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7737877" y="3223419"/>
            <a:ext cx="379234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Adjusts content to child's grade.</a:t>
            </a:r>
            <a:endParaRPr lang="en-US" sz="14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69287" y="3903861"/>
            <a:ext cx="472468" cy="47248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709399" y="4612580"/>
            <a:ext cx="379224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Socratic Engagement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3709399" y="5021263"/>
            <a:ext cx="37922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Encourages engagement and context.</a:t>
            </a:r>
            <a:endParaRPr lang="en-US" sz="14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7765" y="3903861"/>
            <a:ext cx="472468" cy="47248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737877" y="4612580"/>
            <a:ext cx="379234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Ethical Guidance</a:t>
            </a:r>
            <a:endParaRPr lang="en-US" sz="1850" dirty="0"/>
          </a:p>
        </p:txBody>
      </p:sp>
      <p:sp>
        <p:nvSpPr>
          <p:cNvPr id="15" name="Text 8"/>
          <p:cNvSpPr/>
          <p:nvPr/>
        </p:nvSpPr>
        <p:spPr>
          <a:xfrm>
            <a:off x="7737877" y="5021263"/>
            <a:ext cx="379234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Functions like a real tutor reviewing sites.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7248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AI Agents for Internet Safety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241153"/>
            <a:ext cx="3465426" cy="214183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4572000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Refocusing Usage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980682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Provides information on time spent online. Assists in managing activities.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2241153"/>
            <a:ext cx="3465426" cy="214183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4572000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Exposure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4980682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Vast information and services are provided online.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794" y="2241153"/>
            <a:ext cx="3465426" cy="214183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4572000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Negative Impacts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4980682"/>
            <a:ext cx="346542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Content affects mental health. 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313362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Screenshot of Interaction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9D933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2026-07-15T02:45:42Z</dcterms:created>
  <dcterms:modified xsi:type="dcterms:W3CDTF">2026-07-15T02:45:42Z</dcterms:modified>
</cp:coreProperties>
</file>