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Calibri" panose="020F0502020204030204" pitchFamily="34" charset="0"/>
      <p:regular r:id="rId15"/>
      <p:bold r:id="rId16"/>
      <p:italic r:id="rId17"/>
      <p:boldItalic r:id="rId18"/>
    </p:embeddedFont>
    <p:embeddedFont>
      <p:font typeface="Quicksand" panose="020B0604020202020204" charset="0"/>
      <p:regular r:id="rId19"/>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00853E"/>
                </a:solidFill>
              </a:rPr>
              <a:t>J-BO 1 of 4</a:t>
            </a:r>
            <a:endParaRPr b="1">
              <a:solidFill>
                <a:srgbClr val="00853E"/>
              </a:solidFill>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Janetta → Introduce 4 authors, Intro, Lit Review</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Lance → Methods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Bau → Results and Discussion</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Erin → Conclusion, thank them for attending, highlight the contact info</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853E"/>
                </a:solidFill>
              </a:rPr>
              <a:t>J-BO 2 of 4</a:t>
            </a:r>
            <a:endParaRPr b="1">
              <a:solidFill>
                <a:srgbClr val="00853E"/>
              </a:solidFill>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5f391192_02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853E"/>
                </a:solidFill>
              </a:rPr>
              <a:t>J-BO 3 of 4</a:t>
            </a:r>
            <a:endParaRPr b="1">
              <a:solidFill>
                <a:srgbClr val="00853E"/>
              </a:solidFill>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5f391192_0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853E"/>
                </a:solidFill>
              </a:rPr>
              <a:t>J-BO 4 of 4</a:t>
            </a:r>
            <a:endParaRPr b="1">
              <a:solidFill>
                <a:srgbClr val="00853E"/>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fab7d158db_0_3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fab7d158db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853E"/>
                </a:solidFill>
              </a:rPr>
              <a:t>Bau 1 of 2</a:t>
            </a:r>
            <a:endParaRPr b="1">
              <a:solidFill>
                <a:srgbClr val="00853E"/>
              </a:solidFill>
            </a:endParaRPr>
          </a:p>
          <a:p>
            <a:pPr marL="0" lvl="0" indent="0" algn="l" rtl="0">
              <a:spcBef>
                <a:spcPts val="0"/>
              </a:spcBef>
              <a:spcAft>
                <a:spcPts val="0"/>
              </a:spcAft>
              <a:buClr>
                <a:schemeClr val="dk1"/>
              </a:buClr>
              <a:buSzPts val="1100"/>
              <a:buFont typeface="Arial"/>
              <a:buNone/>
            </a:pPr>
            <a:endParaRPr b="1">
              <a:solidFill>
                <a:srgbClr val="00853E"/>
              </a:solidFill>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Times New Roman"/>
                <a:ea typeface="Times New Roman"/>
                <a:cs typeface="Times New Roman"/>
                <a:sym typeface="Times New Roman"/>
              </a:rPr>
              <a:t>Participants </a:t>
            </a:r>
            <a:endParaRPr sz="1200" b="1">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To understand students' perception of interdisciplinary team science at the University of North Texas, we set to sample first-year Doctor of Philosophy (Ph.D.) students from the Learning Technologies cohorts of 2024 and 2025 due to the wide-ranging nature of individual doctoral study topics, representing interdisciplinary team science. All respondents consented to participate in the study.</a:t>
            </a:r>
            <a:endParaRPr sz="12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 </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Times New Roman"/>
                <a:ea typeface="Times New Roman"/>
                <a:cs typeface="Times New Roman"/>
                <a:sym typeface="Times New Roman"/>
              </a:rPr>
              <a:t>Materials </a:t>
            </a:r>
            <a:endParaRPr sz="1200" b="1">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This mixed-method research collected data from a 27-question survey utilizing a combination of primary 5-point Likert scale participant survey questions (strongly agree, agree, neither agree nor disagree, disagree, and strongly disagree), five dichotomous survey questions (yes/no), and six open-ended questions were included to allow participants to elaborate on their answers.</a:t>
            </a:r>
            <a:endParaRPr sz="12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 </a:t>
            </a:r>
            <a:endParaRPr sz="12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 sz="1200" b="1">
                <a:solidFill>
                  <a:schemeClr val="dk1"/>
                </a:solidFill>
                <a:latin typeface="Times New Roman"/>
                <a:ea typeface="Times New Roman"/>
                <a:cs typeface="Times New Roman"/>
                <a:sym typeface="Times New Roman"/>
              </a:rPr>
              <a:t>Procedures </a:t>
            </a:r>
            <a:endParaRPr sz="1200" b="1">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The study was conducted at a single center here at the University of North Texas and was approved by the University IRB to conduct this research project. The survey was distributed to study subjects via email and asked to participate in the study from July 16, 2021, to July 26, 2021, from the Learning Technologies Ph.D. Program. We provided them a direct link to the survey and a single reminder email sent to maximize the overall response rate. Upon accessing the provided link, informed consent was obtained, allowing the participant to proceed to the survey. We preserved respondents anonymity.  Data was collected and maintained by Qualtrics, a secure web application. </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5ed75ccf_01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853E"/>
                </a:solidFill>
              </a:rPr>
              <a:t>BAU 2 of 2 </a:t>
            </a:r>
            <a:endParaRPr b="1">
              <a:solidFill>
                <a:srgbClr val="00853E"/>
              </a:solidFill>
            </a:endParaRPr>
          </a:p>
          <a:p>
            <a:pPr marL="0" lvl="0" indent="0" algn="l" rtl="0">
              <a:spcBef>
                <a:spcPts val="0"/>
              </a:spcBef>
              <a:spcAft>
                <a:spcPts val="0"/>
              </a:spcAft>
              <a:buNone/>
            </a:pPr>
            <a:endParaRPr/>
          </a:p>
          <a:p>
            <a:pPr marL="0" lvl="0" indent="0" algn="just" rtl="0">
              <a:lnSpc>
                <a:spcPct val="115000"/>
              </a:lnSpc>
              <a:spcBef>
                <a:spcPts val="0"/>
              </a:spcBef>
              <a:spcAft>
                <a:spcPts val="0"/>
              </a:spcAft>
              <a:buNone/>
            </a:pPr>
            <a:r>
              <a:rPr lang="en" sz="1200">
                <a:solidFill>
                  <a:srgbClr val="2E3037"/>
                </a:solidFill>
                <a:latin typeface="Times New Roman"/>
                <a:ea typeface="Times New Roman"/>
                <a:cs typeface="Times New Roman"/>
                <a:sym typeface="Times New Roman"/>
              </a:rPr>
              <a:t>Data was gathered from July 16 thru the 26th and we had 28 participants total. </a:t>
            </a:r>
            <a:endParaRPr sz="1200">
              <a:solidFill>
                <a:srgbClr val="2E3037"/>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en" sz="1200">
                <a:solidFill>
                  <a:srgbClr val="2E3037"/>
                </a:solidFill>
                <a:latin typeface="Times New Roman"/>
                <a:ea typeface="Times New Roman"/>
                <a:cs typeface="Times New Roman"/>
                <a:sym typeface="Times New Roman"/>
              </a:rPr>
              <a:t>We took that data and analyzed to gauge</a:t>
            </a:r>
            <a:endParaRPr sz="1200">
              <a:solidFill>
                <a:srgbClr val="2E3037"/>
              </a:solidFill>
              <a:latin typeface="Times New Roman"/>
              <a:ea typeface="Times New Roman"/>
              <a:cs typeface="Times New Roman"/>
              <a:sym typeface="Times New Roman"/>
            </a:endParaRPr>
          </a:p>
          <a:p>
            <a:pPr marL="457200" lvl="0" indent="-304800" algn="just" rtl="0">
              <a:lnSpc>
                <a:spcPct val="115000"/>
              </a:lnSpc>
              <a:spcBef>
                <a:spcPts val="0"/>
              </a:spcBef>
              <a:spcAft>
                <a:spcPts val="0"/>
              </a:spcAft>
              <a:buClr>
                <a:srgbClr val="2E3037"/>
              </a:buClr>
              <a:buSzPts val="1200"/>
              <a:buFont typeface="Times New Roman"/>
              <a:buChar char="●"/>
            </a:pPr>
            <a:r>
              <a:rPr lang="en" sz="1200">
                <a:solidFill>
                  <a:srgbClr val="2E3037"/>
                </a:solidFill>
                <a:latin typeface="Times New Roman"/>
                <a:ea typeface="Times New Roman"/>
                <a:cs typeface="Times New Roman"/>
                <a:sym typeface="Times New Roman"/>
              </a:rPr>
              <a:t>attitudes and knowledge level of first-year Ph.D. students pertaining to interdisciplinary team science</a:t>
            </a:r>
            <a:endParaRPr sz="1200">
              <a:solidFill>
                <a:srgbClr val="2E3037"/>
              </a:solidFill>
              <a:latin typeface="Times New Roman"/>
              <a:ea typeface="Times New Roman"/>
              <a:cs typeface="Times New Roman"/>
              <a:sym typeface="Times New Roman"/>
            </a:endParaRPr>
          </a:p>
          <a:p>
            <a:pPr marL="457200" lvl="0" indent="-304800" algn="just" rtl="0">
              <a:lnSpc>
                <a:spcPct val="115000"/>
              </a:lnSpc>
              <a:spcBef>
                <a:spcPts val="0"/>
              </a:spcBef>
              <a:spcAft>
                <a:spcPts val="0"/>
              </a:spcAft>
              <a:buClr>
                <a:srgbClr val="2E3037"/>
              </a:buClr>
              <a:buSzPts val="1200"/>
              <a:buFont typeface="Times New Roman"/>
              <a:buChar char="●"/>
            </a:pPr>
            <a:r>
              <a:rPr lang="en" sz="1200">
                <a:solidFill>
                  <a:srgbClr val="2E3037"/>
                </a:solidFill>
                <a:latin typeface="Times New Roman"/>
                <a:ea typeface="Times New Roman"/>
                <a:cs typeface="Times New Roman"/>
                <a:sym typeface="Times New Roman"/>
              </a:rPr>
              <a:t>as well as understanding </a:t>
            </a:r>
            <a:endParaRPr sz="1200">
              <a:solidFill>
                <a:srgbClr val="2E3037"/>
              </a:solidFill>
              <a:latin typeface="Times New Roman"/>
              <a:ea typeface="Times New Roman"/>
              <a:cs typeface="Times New Roman"/>
              <a:sym typeface="Times New Roman"/>
            </a:endParaRPr>
          </a:p>
          <a:p>
            <a:pPr marL="914400" lvl="1" indent="-304800" algn="just" rtl="0">
              <a:lnSpc>
                <a:spcPct val="115000"/>
              </a:lnSpc>
              <a:spcBef>
                <a:spcPts val="0"/>
              </a:spcBef>
              <a:spcAft>
                <a:spcPts val="0"/>
              </a:spcAft>
              <a:buClr>
                <a:srgbClr val="2E3037"/>
              </a:buClr>
              <a:buSzPts val="1200"/>
              <a:buFont typeface="Times New Roman"/>
              <a:buChar char="○"/>
            </a:pPr>
            <a:r>
              <a:rPr lang="en" sz="1200">
                <a:solidFill>
                  <a:srgbClr val="2E3037"/>
                </a:solidFill>
                <a:latin typeface="Times New Roman"/>
                <a:ea typeface="Times New Roman"/>
                <a:cs typeface="Times New Roman"/>
                <a:sym typeface="Times New Roman"/>
              </a:rPr>
              <a:t>the importance of team science in future works</a:t>
            </a:r>
            <a:endParaRPr sz="1200">
              <a:solidFill>
                <a:srgbClr val="2E3037"/>
              </a:solidFill>
              <a:latin typeface="Times New Roman"/>
              <a:ea typeface="Times New Roman"/>
              <a:cs typeface="Times New Roman"/>
              <a:sym typeface="Times New Roman"/>
            </a:endParaRPr>
          </a:p>
          <a:p>
            <a:pPr marL="914400" lvl="1" indent="-304800" algn="just" rtl="0">
              <a:lnSpc>
                <a:spcPct val="115000"/>
              </a:lnSpc>
              <a:spcBef>
                <a:spcPts val="0"/>
              </a:spcBef>
              <a:spcAft>
                <a:spcPts val="0"/>
              </a:spcAft>
              <a:buClr>
                <a:srgbClr val="2E3037"/>
              </a:buClr>
              <a:buSzPts val="1200"/>
              <a:buFont typeface="Times New Roman"/>
              <a:buChar char="○"/>
            </a:pPr>
            <a:r>
              <a:rPr lang="en" sz="1200">
                <a:solidFill>
                  <a:srgbClr val="2E3037"/>
                </a:solidFill>
                <a:latin typeface="Times New Roman"/>
                <a:ea typeface="Times New Roman"/>
                <a:cs typeface="Times New Roman"/>
                <a:sym typeface="Times New Roman"/>
              </a:rPr>
              <a:t>the potential benefit of team science curricula at the graduate and doctoral level. </a:t>
            </a:r>
            <a:endParaRPr sz="1200">
              <a:solidFill>
                <a:srgbClr val="2E3037"/>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en" sz="1200">
                <a:solidFill>
                  <a:srgbClr val="2E3037"/>
                </a:solidFill>
                <a:latin typeface="Times New Roman"/>
                <a:ea typeface="Times New Roman"/>
                <a:cs typeface="Times New Roman"/>
                <a:sym typeface="Times New Roman"/>
              </a:rPr>
              <a:t>We compared the mean number of participants in each described category for both cohorts. </a:t>
            </a:r>
            <a:endParaRPr sz="1200">
              <a:solidFill>
                <a:srgbClr val="2E3037"/>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endParaRPr sz="1200">
              <a:solidFill>
                <a:srgbClr val="2E3037"/>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en" sz="1200">
                <a:solidFill>
                  <a:srgbClr val="2E3037"/>
                </a:solidFill>
                <a:latin typeface="Times New Roman"/>
                <a:ea typeface="Times New Roman"/>
                <a:cs typeface="Times New Roman"/>
                <a:sym typeface="Times New Roman"/>
              </a:rPr>
              <a:t>Descriptive statistics (mean, percentage) was used to characterize the scores for each Likert question and qualitative responses were  manually coded amongst the researchers.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f391192_08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853E"/>
                </a:solidFill>
              </a:rPr>
              <a:t>LANCE 1 of 3</a:t>
            </a:r>
            <a:endParaRPr b="1">
              <a:solidFill>
                <a:srgbClr val="00853E"/>
              </a:solidFill>
            </a:endParaRPr>
          </a:p>
          <a:p>
            <a:pPr marL="0" lvl="0" indent="0" algn="l" rtl="0">
              <a:spcBef>
                <a:spcPts val="0"/>
              </a:spcBef>
              <a:spcAft>
                <a:spcPts val="0"/>
              </a:spcAft>
              <a:buNone/>
            </a:pPr>
            <a:endParaRPr/>
          </a:p>
          <a:p>
            <a:pPr marL="0" lvl="0" indent="0" algn="l" rtl="0">
              <a:spcBef>
                <a:spcPts val="0"/>
              </a:spcBef>
              <a:spcAft>
                <a:spcPts val="0"/>
              </a:spcAft>
              <a:buNone/>
            </a:pPr>
            <a:r>
              <a:rPr lang="en" sz="1200">
                <a:solidFill>
                  <a:schemeClr val="dk1"/>
                </a:solidFill>
                <a:latin typeface="Times New Roman"/>
                <a:ea typeface="Times New Roman"/>
                <a:cs typeface="Times New Roman"/>
                <a:sym typeface="Times New Roman"/>
              </a:rPr>
              <a:t>Of the 28 respondents, only 19 (67.9%) respondents qualified for this study (1</a:t>
            </a:r>
            <a:r>
              <a:rPr lang="en" sz="1200" baseline="30000">
                <a:solidFill>
                  <a:schemeClr val="dk1"/>
                </a:solidFill>
                <a:latin typeface="Times New Roman"/>
                <a:ea typeface="Times New Roman"/>
                <a:cs typeface="Times New Roman"/>
                <a:sym typeface="Times New Roman"/>
              </a:rPr>
              <a:t>st</a:t>
            </a:r>
            <a:r>
              <a:rPr lang="en" sz="1200">
                <a:solidFill>
                  <a:schemeClr val="dk1"/>
                </a:solidFill>
                <a:latin typeface="Times New Roman"/>
                <a:ea typeface="Times New Roman"/>
                <a:cs typeface="Times New Roman"/>
                <a:sym typeface="Times New Roman"/>
              </a:rPr>
              <a:t> year Ph.D. student) with the majority of research participants were white (57.9%), female (73.7%), and 35 – 44 years of age (47.4%) (Table 1).</a:t>
            </a:r>
            <a:endParaRPr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5f391192_01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853E"/>
                </a:solidFill>
              </a:rPr>
              <a:t>LANCE 2 of 3</a:t>
            </a:r>
            <a:endParaRPr b="1">
              <a:solidFill>
                <a:srgbClr val="00853E"/>
              </a:solidFill>
            </a:endParaRPr>
          </a:p>
          <a:p>
            <a:pPr marL="0" lvl="0" indent="0" algn="l" rtl="0">
              <a:spcBef>
                <a:spcPts val="0"/>
              </a:spcBef>
              <a:spcAft>
                <a:spcPts val="0"/>
              </a:spcAft>
              <a:buNone/>
            </a:pPr>
            <a:endParaRPr/>
          </a:p>
          <a:p>
            <a:pPr marL="0" lvl="0" indent="0" algn="l" rtl="0">
              <a:spcBef>
                <a:spcPts val="0"/>
              </a:spcBef>
              <a:spcAft>
                <a:spcPts val="0"/>
              </a:spcAft>
              <a:buNone/>
            </a:pPr>
            <a:r>
              <a:rPr lang="en" sz="1200">
                <a:solidFill>
                  <a:schemeClr val="dk1"/>
                </a:solidFill>
                <a:latin typeface="Times New Roman"/>
                <a:ea typeface="Times New Roman"/>
                <a:cs typeface="Times New Roman"/>
                <a:sym typeface="Times New Roman"/>
              </a:rPr>
              <a:t>The results are categorized into three domains: knowledge and attitudes, content and training, and educational opportunities. </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12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The domain of knowledge and attitudes was ranked on a 5-point Likert scale. In contrast, the domains content/training and educational opportunities collected qualitative data utilizing open-ended questions.</a:t>
            </a:r>
            <a:endParaRPr sz="12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endParaRPr sz="12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Survey results indicated that 68.4% of students agreed that interdisciplinary team science can have a positive impact on research, additionally, 52.6% agreed and 47.4% strongly agreed that they would welcome the chance to be part of an interdisciplinary team. Interestingly, when asked if they were able to lead an interdisciplinary team of researchers, 31.6% of respondents indicated they disagreed with the statement, and 47.4% indicated that they could list possible barriers to implementing interdisciplinary team science. Furthermore, we found that when asked if it was important to offer training opportunities for young investigators, one respondent (5.3%) stated that they strongly disagreed with the statement. We followed up this question by asking the respondents to explain their responses and found that the words “student(s),” “team(s),” and various forms of the word “collaborate” were mentioned eight, six, and five times.</a:t>
            </a:r>
            <a:endParaRPr sz="12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endParaRPr sz="12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Question nine of the survey focused on the amount of training the respondents have received regarding interdisciplinary team science. Survey results revealed that 50% of the students surveyed were unsure if their institution offered specific training in interdisciplinary team science as part of their educational portfolio. The survey followed up by asking the student if they were enrolled or planned to enroll in specific training for interdisciplinary team science, and 11 respondents (61.1%) stated “No”. Of the seven (38.9%) respondents who stated yes, 57.14% described their course content as a case-based course in which students reviewed case studies in interdisciplinary team science and developed strategies for pursuing interdisciplinary team science opportunities despite obstacles. However, despite many of the students stating they were not currently, nor did they plan to enroll in specific training for interdisciplinary team science, we found words such as “fascinated/interested”, and “important/benefit” were mentioned three and two times respectively when asked to explain their response, which was a direct contradiction.  </a:t>
            </a:r>
            <a:endParaRPr sz="12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Clr>
                <a:schemeClr val="dk1"/>
              </a:buClr>
              <a:buSzPts val="1100"/>
              <a:buFont typeface="Arial"/>
              <a:buNone/>
            </a:pP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fab7d158db_0_4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fab7d158db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853E"/>
                </a:solidFill>
              </a:rPr>
              <a:t>LANCE 3 of 3</a:t>
            </a:r>
            <a:endParaRPr b="1">
              <a:solidFill>
                <a:srgbClr val="00853E"/>
              </a:solidFill>
            </a:endParaRPr>
          </a:p>
          <a:p>
            <a:pPr marL="0" lvl="0" indent="0" algn="l" rtl="0">
              <a:spcBef>
                <a:spcPts val="0"/>
              </a:spcBef>
              <a:spcAft>
                <a:spcPts val="0"/>
              </a:spcAft>
              <a:buNone/>
            </a:pPr>
            <a:endParaRPr/>
          </a:p>
          <a:p>
            <a:pPr marL="0" lvl="0" indent="0" algn="just" rtl="0">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Questions 10 and 11 were open-ended asking participants the following questions: (1) What are your feelings towards attending an interdisciplinary team science workshop or information session? and (2) please explain your thoughts regarding doctoral-level classes for interdisciplinary team science. The datum points analyzed from the instrument are summarized in Table 3. </a:t>
            </a:r>
            <a:endParaRPr sz="12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endParaRPr sz="12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Highlight interesting.</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5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853E"/>
                </a:solidFill>
              </a:rPr>
              <a:t>ERIN 1 of 3</a:t>
            </a:r>
            <a:endParaRPr b="1">
              <a:solidFill>
                <a:srgbClr val="00853E"/>
              </a:solidFill>
            </a:endParaRPr>
          </a:p>
          <a:p>
            <a:pPr marL="0" lvl="0" indent="0" algn="l" rtl="0">
              <a:spcBef>
                <a:spcPts val="0"/>
              </a:spcBef>
              <a:spcAft>
                <a:spcPts val="0"/>
              </a:spcAft>
              <a:buNone/>
            </a:pPr>
            <a:r>
              <a:rPr lang="en"/>
              <a: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5f391192_07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853E"/>
                </a:solidFill>
              </a:rPr>
              <a:t>ERIN 2 of 3</a:t>
            </a:r>
            <a:endParaRPr b="1">
              <a:solidFill>
                <a:srgbClr val="00853E"/>
              </a:solidFill>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b92539d425_0_22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b92539d425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853E"/>
                </a:solidFill>
              </a:rPr>
              <a:t>ERIN 3 of 3</a:t>
            </a:r>
            <a:endParaRPr/>
          </a:p>
          <a:p>
            <a:pPr marL="0" lvl="0" indent="0" algn="l" rtl="0">
              <a:spcBef>
                <a:spcPts val="0"/>
              </a:spcBef>
              <a:spcAft>
                <a:spcPts val="0"/>
              </a:spcAft>
              <a:buNone/>
            </a:pPr>
            <a:endParaRPr/>
          </a:p>
          <a:p>
            <a:pPr marL="0" lvl="0" indent="0" algn="l" rtl="0">
              <a:spcBef>
                <a:spcPts val="0"/>
              </a:spcBef>
              <a:spcAft>
                <a:spcPts val="0"/>
              </a:spcAft>
              <a:buNone/>
            </a:pPr>
            <a:r>
              <a:rPr lang="en"/>
              <a:t>All, please right click on the stock portrait and click → replace image to add your professional headshot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319175" y="2233519"/>
            <a:ext cx="6680400" cy="1159800"/>
          </a:xfrm>
          <a:prstGeom prst="rect">
            <a:avLst/>
          </a:prstGeom>
        </p:spPr>
        <p:txBody>
          <a:bodyPr spcFirstLastPara="1" wrap="square" lIns="91425" tIns="91425" rIns="91425" bIns="91425" anchor="t" anchorCtr="0">
            <a:noAutofit/>
          </a:bodyPr>
          <a:lstStyle>
            <a:lvl1pPr lvl="0">
              <a:spcBef>
                <a:spcPts val="0"/>
              </a:spcBef>
              <a:spcAft>
                <a:spcPts val="0"/>
              </a:spcAft>
              <a:buSzPts val="5000"/>
              <a:buNone/>
              <a:defRPr sz="5000"/>
            </a:lvl1pPr>
            <a:lvl2pPr lvl="1">
              <a:spcBef>
                <a:spcPts val="0"/>
              </a:spcBef>
              <a:spcAft>
                <a:spcPts val="0"/>
              </a:spcAft>
              <a:buSzPts val="5000"/>
              <a:buNone/>
              <a:defRPr sz="5000"/>
            </a:lvl2pPr>
            <a:lvl3pPr lvl="2">
              <a:spcBef>
                <a:spcPts val="0"/>
              </a:spcBef>
              <a:spcAft>
                <a:spcPts val="0"/>
              </a:spcAft>
              <a:buSzPts val="5000"/>
              <a:buNone/>
              <a:defRPr sz="5000"/>
            </a:lvl3pPr>
            <a:lvl4pPr lvl="3">
              <a:spcBef>
                <a:spcPts val="0"/>
              </a:spcBef>
              <a:spcAft>
                <a:spcPts val="0"/>
              </a:spcAft>
              <a:buSzPts val="5000"/>
              <a:buNone/>
              <a:defRPr sz="5000"/>
            </a:lvl4pPr>
            <a:lvl5pPr lvl="4">
              <a:spcBef>
                <a:spcPts val="0"/>
              </a:spcBef>
              <a:spcAft>
                <a:spcPts val="0"/>
              </a:spcAft>
              <a:buSzPts val="5000"/>
              <a:buNone/>
              <a:defRPr sz="5000"/>
            </a:lvl5pPr>
            <a:lvl6pPr lvl="5">
              <a:spcBef>
                <a:spcPts val="0"/>
              </a:spcBef>
              <a:spcAft>
                <a:spcPts val="0"/>
              </a:spcAft>
              <a:buSzPts val="5000"/>
              <a:buNone/>
              <a:defRPr sz="5000"/>
            </a:lvl6pPr>
            <a:lvl7pPr lvl="6">
              <a:spcBef>
                <a:spcPts val="0"/>
              </a:spcBef>
              <a:spcAft>
                <a:spcPts val="0"/>
              </a:spcAft>
              <a:buSzPts val="5000"/>
              <a:buNone/>
              <a:defRPr sz="5000"/>
            </a:lvl7pPr>
            <a:lvl8pPr lvl="7">
              <a:spcBef>
                <a:spcPts val="0"/>
              </a:spcBef>
              <a:spcAft>
                <a:spcPts val="0"/>
              </a:spcAft>
              <a:buSzPts val="5000"/>
              <a:buNone/>
              <a:defRPr sz="5000"/>
            </a:lvl8pPr>
            <a:lvl9pPr lvl="8">
              <a:spcBef>
                <a:spcPts val="0"/>
              </a:spcBef>
              <a:spcAft>
                <a:spcPts val="0"/>
              </a:spcAft>
              <a:buSzPts val="5000"/>
              <a:buNone/>
              <a:defRPr sz="5000"/>
            </a:lvl9pPr>
          </a:lstStyle>
          <a:p>
            <a:endParaRPr/>
          </a:p>
        </p:txBody>
      </p:sp>
      <p:cxnSp>
        <p:nvCxnSpPr>
          <p:cNvPr id="11" name="Google Shape;11;p2"/>
          <p:cNvCxnSpPr>
            <a:stCxn id="12" idx="4"/>
          </p:cNvCxnSpPr>
          <p:nvPr/>
        </p:nvCxnSpPr>
        <p:spPr>
          <a:xfrm>
            <a:off x="939750" y="2832475"/>
            <a:ext cx="0" cy="2310900"/>
          </a:xfrm>
          <a:prstGeom prst="straightConnector1">
            <a:avLst/>
          </a:prstGeom>
          <a:noFill/>
          <a:ln w="9525" cap="flat" cmpd="sng">
            <a:solidFill>
              <a:schemeClr val="accent5"/>
            </a:solidFill>
            <a:prstDash val="solid"/>
            <a:round/>
            <a:headEnd type="none" w="med" len="med"/>
            <a:tailEnd type="none" w="med" len="med"/>
          </a:ln>
        </p:spPr>
      </p:cxnSp>
      <p:sp>
        <p:nvSpPr>
          <p:cNvPr id="12" name="Google Shape;12;p2"/>
          <p:cNvSpPr/>
          <p:nvPr/>
        </p:nvSpPr>
        <p:spPr>
          <a:xfrm>
            <a:off x="845250" y="2643475"/>
            <a:ext cx="189000" cy="1890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3"/>
        <p:cNvGrpSpPr/>
        <p:nvPr/>
      </p:nvGrpSpPr>
      <p:grpSpPr>
        <a:xfrm>
          <a:off x="0" y="0"/>
          <a:ext cx="0" cy="0"/>
          <a:chOff x="0" y="0"/>
          <a:chExt cx="0" cy="0"/>
        </a:xfrm>
      </p:grpSpPr>
      <p:sp>
        <p:nvSpPr>
          <p:cNvPr id="14" name="Google Shape;14;p3"/>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15" name="Google Shape;15;p3"/>
          <p:cNvSpPr txBox="1">
            <a:spLocks noGrp="1"/>
          </p:cNvSpPr>
          <p:nvPr>
            <p:ph type="subTitle" idx="1"/>
          </p:nvPr>
        </p:nvSpPr>
        <p:spPr>
          <a:xfrm>
            <a:off x="1567326" y="2782913"/>
            <a:ext cx="6927900" cy="3531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16" name="Google Shape;16;p3"/>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7" name="Google Shape;17;p3"/>
          <p:cNvCxnSpPr/>
          <p:nvPr/>
        </p:nvCxnSpPr>
        <p:spPr>
          <a:xfrm>
            <a:off x="939645"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18" name="Google Shape;18;p3"/>
          <p:cNvSpPr/>
          <p:nvPr/>
        </p:nvSpPr>
        <p:spPr>
          <a:xfrm flipH="1">
            <a:off x="632556" y="2267403"/>
            <a:ext cx="614400" cy="6144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9"/>
        <p:cNvGrpSpPr/>
        <p:nvPr/>
      </p:nvGrpSpPr>
      <p:grpSpPr>
        <a:xfrm>
          <a:off x="0" y="0"/>
          <a:ext cx="0" cy="0"/>
          <a:chOff x="0" y="0"/>
          <a:chExt cx="0" cy="0"/>
        </a:xfrm>
      </p:grpSpPr>
      <p:cxnSp>
        <p:nvCxnSpPr>
          <p:cNvPr id="20" name="Google Shape;20;p4"/>
          <p:cNvCxnSpPr/>
          <p:nvPr/>
        </p:nvCxnSpPr>
        <p:spPr>
          <a:xfrm>
            <a:off x="945630"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21" name="Google Shape;21;p4"/>
          <p:cNvSpPr/>
          <p:nvPr/>
        </p:nvSpPr>
        <p:spPr>
          <a:xfrm>
            <a:off x="638325" y="2267417"/>
            <a:ext cx="614400" cy="614400"/>
          </a:xfrm>
          <a:prstGeom prst="ellipse">
            <a:avLst/>
          </a:prstGeom>
          <a:solidFill>
            <a:srgbClr val="2E303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body" idx="1"/>
          </p:nvPr>
        </p:nvSpPr>
        <p:spPr>
          <a:xfrm>
            <a:off x="1633225" y="2161800"/>
            <a:ext cx="6700500" cy="819900"/>
          </a:xfrm>
          <a:prstGeom prst="rect">
            <a:avLst/>
          </a:prstGeom>
        </p:spPr>
        <p:txBody>
          <a:bodyPr spcFirstLastPara="1" wrap="square" lIns="91425" tIns="91425" rIns="91425" bIns="91425" anchor="ctr" anchorCtr="0">
            <a:noAutofit/>
          </a:bodyPr>
          <a:lstStyle>
            <a:lvl1pPr marL="457200" lvl="0" indent="-406400" rtl="0">
              <a:spcBef>
                <a:spcPts val="600"/>
              </a:spcBef>
              <a:spcAft>
                <a:spcPts val="0"/>
              </a:spcAft>
              <a:buSzPts val="2800"/>
              <a:buChar char="◦"/>
              <a:defRPr sz="2800" i="1">
                <a:solidFill>
                  <a:schemeClr val="accent1"/>
                </a:solidFill>
              </a:defRPr>
            </a:lvl1pPr>
            <a:lvl2pPr marL="914400" lvl="1" indent="-406400" rtl="0">
              <a:spcBef>
                <a:spcPts val="0"/>
              </a:spcBef>
              <a:spcAft>
                <a:spcPts val="0"/>
              </a:spcAft>
              <a:buSzPts val="2800"/>
              <a:buChar char="▫"/>
              <a:defRPr sz="2800" i="1">
                <a:solidFill>
                  <a:schemeClr val="accent1"/>
                </a:solidFill>
              </a:defRPr>
            </a:lvl2pPr>
            <a:lvl3pPr marL="1371600" lvl="2" indent="-406400" rtl="0">
              <a:spcBef>
                <a:spcPts val="0"/>
              </a:spcBef>
              <a:spcAft>
                <a:spcPts val="0"/>
              </a:spcAft>
              <a:buSzPts val="2800"/>
              <a:buChar char="■"/>
              <a:defRPr sz="2800" i="1">
                <a:solidFill>
                  <a:schemeClr val="accent1"/>
                </a:solidFill>
              </a:defRPr>
            </a:lvl3pPr>
            <a:lvl4pPr marL="1828800" lvl="3" indent="-406400" rtl="0">
              <a:spcBef>
                <a:spcPts val="0"/>
              </a:spcBef>
              <a:spcAft>
                <a:spcPts val="0"/>
              </a:spcAft>
              <a:buClr>
                <a:schemeClr val="accent1"/>
              </a:buClr>
              <a:buSzPts val="2800"/>
              <a:buChar char="●"/>
              <a:defRPr sz="2800" i="1">
                <a:solidFill>
                  <a:schemeClr val="accent1"/>
                </a:solidFill>
              </a:defRPr>
            </a:lvl4pPr>
            <a:lvl5pPr marL="2286000" lvl="4" indent="-406400" rtl="0">
              <a:spcBef>
                <a:spcPts val="0"/>
              </a:spcBef>
              <a:spcAft>
                <a:spcPts val="0"/>
              </a:spcAft>
              <a:buClr>
                <a:schemeClr val="accent1"/>
              </a:buClr>
              <a:buSzPts val="2800"/>
              <a:buChar char="○"/>
              <a:defRPr sz="2800" i="1">
                <a:solidFill>
                  <a:schemeClr val="accent1"/>
                </a:solidFill>
              </a:defRPr>
            </a:lvl5pPr>
            <a:lvl6pPr marL="2743200" lvl="5" indent="-406400" rtl="0">
              <a:spcBef>
                <a:spcPts val="0"/>
              </a:spcBef>
              <a:spcAft>
                <a:spcPts val="0"/>
              </a:spcAft>
              <a:buClr>
                <a:schemeClr val="accent1"/>
              </a:buClr>
              <a:buSzPts val="2800"/>
              <a:buChar char="■"/>
              <a:defRPr sz="2800" i="1">
                <a:solidFill>
                  <a:schemeClr val="accent1"/>
                </a:solidFill>
              </a:defRPr>
            </a:lvl6pPr>
            <a:lvl7pPr marL="3200400" lvl="6" indent="-406400" rtl="0">
              <a:spcBef>
                <a:spcPts val="0"/>
              </a:spcBef>
              <a:spcAft>
                <a:spcPts val="0"/>
              </a:spcAft>
              <a:buClr>
                <a:schemeClr val="accent1"/>
              </a:buClr>
              <a:buSzPts val="2800"/>
              <a:buChar char="●"/>
              <a:defRPr sz="2800" i="1">
                <a:solidFill>
                  <a:schemeClr val="accent1"/>
                </a:solidFill>
              </a:defRPr>
            </a:lvl7pPr>
            <a:lvl8pPr marL="3657600" lvl="7" indent="-406400" rtl="0">
              <a:spcBef>
                <a:spcPts val="0"/>
              </a:spcBef>
              <a:spcAft>
                <a:spcPts val="0"/>
              </a:spcAft>
              <a:buClr>
                <a:schemeClr val="accent1"/>
              </a:buClr>
              <a:buSzPts val="2800"/>
              <a:buChar char="○"/>
              <a:defRPr sz="2800" i="1">
                <a:solidFill>
                  <a:schemeClr val="accent1"/>
                </a:solidFill>
              </a:defRPr>
            </a:lvl8pPr>
            <a:lvl9pPr marL="4114800" lvl="8" indent="-406400">
              <a:spcBef>
                <a:spcPts val="0"/>
              </a:spcBef>
              <a:spcAft>
                <a:spcPts val="0"/>
              </a:spcAft>
              <a:buClr>
                <a:schemeClr val="accent1"/>
              </a:buClr>
              <a:buSzPts val="2800"/>
              <a:buChar char="■"/>
              <a:defRPr sz="2800" i="1">
                <a:solidFill>
                  <a:schemeClr val="accent1"/>
                </a:solidFill>
              </a:defRPr>
            </a:lvl9pPr>
          </a:lstStyle>
          <a:p>
            <a:endParaRPr/>
          </a:p>
        </p:txBody>
      </p:sp>
      <p:sp>
        <p:nvSpPr>
          <p:cNvPr id="23" name="Google Shape;23;p4"/>
          <p:cNvSpPr txBox="1"/>
          <p:nvPr/>
        </p:nvSpPr>
        <p:spPr>
          <a:xfrm>
            <a:off x="286541" y="2244031"/>
            <a:ext cx="1306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800" b="1">
                <a:solidFill>
                  <a:schemeClr val="accent1"/>
                </a:solidFill>
                <a:latin typeface="Quicksand"/>
                <a:ea typeface="Quicksand"/>
                <a:cs typeface="Quicksand"/>
                <a:sym typeface="Quicksand"/>
              </a:rPr>
              <a:t>“</a:t>
            </a:r>
            <a:endParaRPr sz="4800" b="1">
              <a:solidFill>
                <a:schemeClr val="accent1"/>
              </a:solidFill>
              <a:latin typeface="Quicksand"/>
              <a:ea typeface="Quicksand"/>
              <a:cs typeface="Quicksand"/>
              <a:sym typeface="Quicksand"/>
            </a:endParaRPr>
          </a:p>
        </p:txBody>
      </p:sp>
      <p:sp>
        <p:nvSpPr>
          <p:cNvPr id="24" name="Google Shape;24;p4"/>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solidFill>
                  <a:srgbClr val="39C0BA"/>
                </a:solidFill>
              </a:defRPr>
            </a:lvl1pPr>
            <a:lvl2pPr lvl="1">
              <a:buNone/>
              <a:defRPr>
                <a:solidFill>
                  <a:srgbClr val="39C0BA"/>
                </a:solidFill>
              </a:defRPr>
            </a:lvl2pPr>
            <a:lvl3pPr lvl="2">
              <a:buNone/>
              <a:defRPr>
                <a:solidFill>
                  <a:srgbClr val="39C0BA"/>
                </a:solidFill>
              </a:defRPr>
            </a:lvl3pPr>
            <a:lvl4pPr lvl="3">
              <a:buNone/>
              <a:defRPr>
                <a:solidFill>
                  <a:srgbClr val="39C0BA"/>
                </a:solidFill>
              </a:defRPr>
            </a:lvl4pPr>
            <a:lvl5pPr lvl="4">
              <a:buNone/>
              <a:defRPr>
                <a:solidFill>
                  <a:srgbClr val="39C0BA"/>
                </a:solidFill>
              </a:defRPr>
            </a:lvl5pPr>
            <a:lvl6pPr lvl="5">
              <a:buNone/>
              <a:defRPr>
                <a:solidFill>
                  <a:srgbClr val="39C0BA"/>
                </a:solidFill>
              </a:defRPr>
            </a:lvl6pPr>
            <a:lvl7pPr lvl="6">
              <a:buNone/>
              <a:defRPr>
                <a:solidFill>
                  <a:srgbClr val="39C0BA"/>
                </a:solidFill>
              </a:defRPr>
            </a:lvl7pPr>
            <a:lvl8pPr lvl="7">
              <a:buNone/>
              <a:defRPr>
                <a:solidFill>
                  <a:srgbClr val="39C0BA"/>
                </a:solidFill>
              </a:defRPr>
            </a:lvl8pPr>
            <a:lvl9pPr lvl="8">
              <a:buNone/>
              <a:defRPr>
                <a:solidFill>
                  <a:srgbClr val="39C0BA"/>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Quicksand"/>
              <a:buNone/>
              <a:defRPr sz="1800">
                <a:latin typeface="Quicksand"/>
                <a:ea typeface="Quicksand"/>
                <a:cs typeface="Quicksand"/>
                <a:sym typeface="Quicksand"/>
              </a:defRPr>
            </a:lvl1pPr>
            <a:lvl2pPr lvl="1" rtl="0">
              <a:spcBef>
                <a:spcPts val="0"/>
              </a:spcBef>
              <a:spcAft>
                <a:spcPts val="0"/>
              </a:spcAft>
              <a:buSzPts val="1800"/>
              <a:buFont typeface="Quicksand"/>
              <a:buNone/>
              <a:defRPr sz="1800">
                <a:latin typeface="Quicksand"/>
                <a:ea typeface="Quicksand"/>
                <a:cs typeface="Quicksand"/>
                <a:sym typeface="Quicksand"/>
              </a:defRPr>
            </a:lvl2pPr>
            <a:lvl3pPr lvl="2" rtl="0">
              <a:spcBef>
                <a:spcPts val="0"/>
              </a:spcBef>
              <a:spcAft>
                <a:spcPts val="0"/>
              </a:spcAft>
              <a:buSzPts val="1800"/>
              <a:buFont typeface="Quicksand"/>
              <a:buNone/>
              <a:defRPr sz="1800">
                <a:latin typeface="Quicksand"/>
                <a:ea typeface="Quicksand"/>
                <a:cs typeface="Quicksand"/>
                <a:sym typeface="Quicksand"/>
              </a:defRPr>
            </a:lvl3pPr>
            <a:lvl4pPr lvl="3" rtl="0">
              <a:spcBef>
                <a:spcPts val="0"/>
              </a:spcBef>
              <a:spcAft>
                <a:spcPts val="0"/>
              </a:spcAft>
              <a:buSzPts val="1800"/>
              <a:buFont typeface="Quicksand"/>
              <a:buNone/>
              <a:defRPr sz="1800">
                <a:latin typeface="Quicksand"/>
                <a:ea typeface="Quicksand"/>
                <a:cs typeface="Quicksand"/>
                <a:sym typeface="Quicksand"/>
              </a:defRPr>
            </a:lvl4pPr>
            <a:lvl5pPr lvl="4" rtl="0">
              <a:spcBef>
                <a:spcPts val="0"/>
              </a:spcBef>
              <a:spcAft>
                <a:spcPts val="0"/>
              </a:spcAft>
              <a:buSzPts val="1800"/>
              <a:buFont typeface="Quicksand"/>
              <a:buNone/>
              <a:defRPr sz="1800">
                <a:latin typeface="Quicksand"/>
                <a:ea typeface="Quicksand"/>
                <a:cs typeface="Quicksand"/>
                <a:sym typeface="Quicksand"/>
              </a:defRPr>
            </a:lvl5pPr>
            <a:lvl6pPr lvl="5" rtl="0">
              <a:spcBef>
                <a:spcPts val="0"/>
              </a:spcBef>
              <a:spcAft>
                <a:spcPts val="0"/>
              </a:spcAft>
              <a:buSzPts val="1800"/>
              <a:buFont typeface="Quicksand"/>
              <a:buNone/>
              <a:defRPr sz="1800">
                <a:latin typeface="Quicksand"/>
                <a:ea typeface="Quicksand"/>
                <a:cs typeface="Quicksand"/>
                <a:sym typeface="Quicksand"/>
              </a:defRPr>
            </a:lvl6pPr>
            <a:lvl7pPr lvl="6" rtl="0">
              <a:spcBef>
                <a:spcPts val="0"/>
              </a:spcBef>
              <a:spcAft>
                <a:spcPts val="0"/>
              </a:spcAft>
              <a:buSzPts val="1800"/>
              <a:buFont typeface="Quicksand"/>
              <a:buNone/>
              <a:defRPr sz="1800">
                <a:latin typeface="Quicksand"/>
                <a:ea typeface="Quicksand"/>
                <a:cs typeface="Quicksand"/>
                <a:sym typeface="Quicksand"/>
              </a:defRPr>
            </a:lvl7pPr>
            <a:lvl8pPr lvl="7" rtl="0">
              <a:spcBef>
                <a:spcPts val="0"/>
              </a:spcBef>
              <a:spcAft>
                <a:spcPts val="0"/>
              </a:spcAft>
              <a:buSzPts val="1800"/>
              <a:buFont typeface="Quicksand"/>
              <a:buNone/>
              <a:defRPr sz="1800">
                <a:latin typeface="Quicksand"/>
                <a:ea typeface="Quicksand"/>
                <a:cs typeface="Quicksand"/>
                <a:sym typeface="Quicksand"/>
              </a:defRPr>
            </a:lvl8pPr>
            <a:lvl9pPr lvl="8" rtl="0">
              <a:spcBef>
                <a:spcPts val="0"/>
              </a:spcBef>
              <a:spcAft>
                <a:spcPts val="0"/>
              </a:spcAft>
              <a:buSzPts val="1800"/>
              <a:buFont typeface="Quicksand"/>
              <a:buNone/>
              <a:defRPr sz="1800">
                <a:latin typeface="Quicksand"/>
                <a:ea typeface="Quicksand"/>
                <a:cs typeface="Quicksand"/>
                <a:sym typeface="Quicksand"/>
              </a:defRPr>
            </a:lvl9pPr>
          </a:lstStyle>
          <a:p>
            <a:endParaRPr/>
          </a:p>
        </p:txBody>
      </p:sp>
      <p:sp>
        <p:nvSpPr>
          <p:cNvPr id="27" name="Google Shape;27;p5"/>
          <p:cNvSpPr txBox="1">
            <a:spLocks noGrp="1"/>
          </p:cNvSpPr>
          <p:nvPr>
            <p:ph type="body" idx="1"/>
          </p:nvPr>
        </p:nvSpPr>
        <p:spPr>
          <a:xfrm>
            <a:off x="1165498" y="1086799"/>
            <a:ext cx="6858000" cy="37257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Clr>
                <a:srgbClr val="F3F3F3"/>
              </a:buClr>
              <a:buSzPts val="3000"/>
              <a:buFont typeface="Quicksand"/>
              <a:buChar char="◦"/>
              <a:defRPr sz="3000">
                <a:solidFill>
                  <a:srgbClr val="F3F3F3"/>
                </a:solidFill>
                <a:latin typeface="Quicksand"/>
                <a:ea typeface="Quicksand"/>
                <a:cs typeface="Quicksand"/>
                <a:sym typeface="Quicksand"/>
              </a:defRPr>
            </a:lvl1pPr>
            <a:lvl2pPr marL="914400" lvl="1"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2pPr>
            <a:lvl3pPr marL="1371600" lvl="2"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3pPr>
            <a:lvl4pPr marL="1828800" lvl="3"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4pPr>
            <a:lvl5pPr marL="2286000" lvl="4"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5pPr>
            <a:lvl6pPr marL="2743200" lvl="5"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6pPr>
            <a:lvl7pPr marL="3200400" lvl="6"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7pPr>
            <a:lvl8pPr marL="3657600" lvl="7"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8pPr>
            <a:lvl9pPr marL="4114800" lvl="8"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9pPr>
          </a:lstStyle>
          <a:p>
            <a:endParaRPr/>
          </a:p>
        </p:txBody>
      </p:sp>
      <p:sp>
        <p:nvSpPr>
          <p:cNvPr id="28" name="Google Shape;28;p5"/>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29" name="Google Shape;29;p5"/>
          <p:cNvCxnSpPr/>
          <p:nvPr/>
        </p:nvCxnSpPr>
        <p:spPr>
          <a:xfrm>
            <a:off x="945638"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30" name="Google Shape;30;p5"/>
          <p:cNvSpPr/>
          <p:nvPr/>
        </p:nvSpPr>
        <p:spPr>
          <a:xfrm>
            <a:off x="874396" y="605794"/>
            <a:ext cx="142500" cy="1425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5"/>
          <p:cNvSpPr/>
          <p:nvPr/>
        </p:nvSpPr>
        <p:spPr>
          <a:xfrm>
            <a:off x="844675" y="1400721"/>
            <a:ext cx="201900" cy="201900"/>
          </a:xfrm>
          <a:prstGeom prst="ellipse">
            <a:avLst/>
          </a:prstGeom>
          <a:solidFill>
            <a:srgbClr val="2E303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4" name="Google Shape;34;p6"/>
          <p:cNvSpPr txBox="1">
            <a:spLocks noGrp="1"/>
          </p:cNvSpPr>
          <p:nvPr>
            <p:ph type="body" idx="1"/>
          </p:nvPr>
        </p:nvSpPr>
        <p:spPr>
          <a:xfrm>
            <a:off x="1165475" y="1174117"/>
            <a:ext cx="3306900" cy="3725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p6"/>
          <p:cNvSpPr txBox="1">
            <a:spLocks noGrp="1"/>
          </p:cNvSpPr>
          <p:nvPr>
            <p:ph type="body" idx="2"/>
          </p:nvPr>
        </p:nvSpPr>
        <p:spPr>
          <a:xfrm>
            <a:off x="4671570" y="1174117"/>
            <a:ext cx="3306900" cy="3725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6" name="Google Shape;36;p6"/>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37" name="Google Shape;37;p6"/>
          <p:cNvCxnSpPr/>
          <p:nvPr/>
        </p:nvCxnSpPr>
        <p:spPr>
          <a:xfrm>
            <a:off x="945638"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38" name="Google Shape;38;p6"/>
          <p:cNvSpPr/>
          <p:nvPr/>
        </p:nvSpPr>
        <p:spPr>
          <a:xfrm>
            <a:off x="874396" y="605794"/>
            <a:ext cx="142500" cy="1425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6"/>
          <p:cNvSpPr/>
          <p:nvPr/>
        </p:nvSpPr>
        <p:spPr>
          <a:xfrm>
            <a:off x="844675" y="1400721"/>
            <a:ext cx="201900" cy="201900"/>
          </a:xfrm>
          <a:prstGeom prst="ellipse">
            <a:avLst/>
          </a:prstGeom>
          <a:solidFill>
            <a:srgbClr val="2E303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42" name="Google Shape;42;p7"/>
          <p:cNvSpPr txBox="1">
            <a:spLocks noGrp="1"/>
          </p:cNvSpPr>
          <p:nvPr>
            <p:ph type="body" idx="1"/>
          </p:nvPr>
        </p:nvSpPr>
        <p:spPr>
          <a:xfrm>
            <a:off x="1165475" y="1192298"/>
            <a:ext cx="2403600" cy="36705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43" name="Google Shape;43;p7"/>
          <p:cNvSpPr txBox="1">
            <a:spLocks noGrp="1"/>
          </p:cNvSpPr>
          <p:nvPr>
            <p:ph type="body" idx="2"/>
          </p:nvPr>
        </p:nvSpPr>
        <p:spPr>
          <a:xfrm>
            <a:off x="3692249" y="1192298"/>
            <a:ext cx="2403600" cy="36705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44" name="Google Shape;44;p7"/>
          <p:cNvSpPr txBox="1">
            <a:spLocks noGrp="1"/>
          </p:cNvSpPr>
          <p:nvPr>
            <p:ph type="body" idx="3"/>
          </p:nvPr>
        </p:nvSpPr>
        <p:spPr>
          <a:xfrm>
            <a:off x="6219023" y="1192298"/>
            <a:ext cx="2403600" cy="36705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45" name="Google Shape;45;p7"/>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46" name="Google Shape;46;p7"/>
          <p:cNvCxnSpPr/>
          <p:nvPr/>
        </p:nvCxnSpPr>
        <p:spPr>
          <a:xfrm>
            <a:off x="945638"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47" name="Google Shape;47;p7"/>
          <p:cNvSpPr/>
          <p:nvPr/>
        </p:nvSpPr>
        <p:spPr>
          <a:xfrm>
            <a:off x="874396" y="605794"/>
            <a:ext cx="142500" cy="1425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7"/>
          <p:cNvSpPr/>
          <p:nvPr/>
        </p:nvSpPr>
        <p:spPr>
          <a:xfrm>
            <a:off x="844675" y="1400721"/>
            <a:ext cx="201900" cy="201900"/>
          </a:xfrm>
          <a:prstGeom prst="ellipse">
            <a:avLst/>
          </a:prstGeom>
          <a:solidFill>
            <a:srgbClr val="2E303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51" name="Google Shape;51;p8"/>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52" name="Google Shape;52;p8"/>
          <p:cNvCxnSpPr/>
          <p:nvPr/>
        </p:nvCxnSpPr>
        <p:spPr>
          <a:xfrm>
            <a:off x="945638"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53" name="Google Shape;53;p8"/>
          <p:cNvSpPr/>
          <p:nvPr/>
        </p:nvSpPr>
        <p:spPr>
          <a:xfrm>
            <a:off x="874396" y="605794"/>
            <a:ext cx="142500" cy="1425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4"/>
        <p:cNvGrpSpPr/>
        <p:nvPr/>
      </p:nvGrpSpPr>
      <p:grpSpPr>
        <a:xfrm>
          <a:off x="0" y="0"/>
          <a:ext cx="0" cy="0"/>
          <a:chOff x="0" y="0"/>
          <a:chExt cx="0" cy="0"/>
        </a:xfrm>
      </p:grpSpPr>
      <p:sp>
        <p:nvSpPr>
          <p:cNvPr id="55" name="Google Shape;55;p9"/>
          <p:cNvSpPr txBox="1">
            <a:spLocks noGrp="1"/>
          </p:cNvSpPr>
          <p:nvPr>
            <p:ph type="body" idx="1"/>
          </p:nvPr>
        </p:nvSpPr>
        <p:spPr>
          <a:xfrm>
            <a:off x="1165475" y="4331317"/>
            <a:ext cx="7521300" cy="434100"/>
          </a:xfrm>
          <a:prstGeom prst="rect">
            <a:avLst/>
          </a:prstGeom>
        </p:spPr>
        <p:txBody>
          <a:bodyPr spcFirstLastPara="1" wrap="square" lIns="91425" tIns="91425" rIns="91425" bIns="91425" anchor="t" anchorCtr="0">
            <a:noAutofit/>
          </a:bodyPr>
          <a:lstStyle>
            <a:lvl1pPr marL="457200" lvl="0" indent="-228600">
              <a:spcBef>
                <a:spcPts val="360"/>
              </a:spcBef>
              <a:spcAft>
                <a:spcPts val="0"/>
              </a:spcAft>
              <a:buSzPts val="1800"/>
              <a:buNone/>
              <a:defRPr sz="1800"/>
            </a:lvl1pPr>
          </a:lstStyle>
          <a:p>
            <a:endParaRPr/>
          </a:p>
        </p:txBody>
      </p:sp>
      <p:sp>
        <p:nvSpPr>
          <p:cNvPr id="56" name="Google Shape;56;p9"/>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57" name="Google Shape;57;p9"/>
          <p:cNvCxnSpPr/>
          <p:nvPr/>
        </p:nvCxnSpPr>
        <p:spPr>
          <a:xfrm>
            <a:off x="945638"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58" name="Google Shape;58;p9"/>
          <p:cNvSpPr/>
          <p:nvPr/>
        </p:nvSpPr>
        <p:spPr>
          <a:xfrm>
            <a:off x="844675" y="4505121"/>
            <a:ext cx="201900" cy="201900"/>
          </a:xfrm>
          <a:prstGeom prst="ellipse">
            <a:avLst/>
          </a:prstGeom>
          <a:solidFill>
            <a:srgbClr val="2E303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10"/>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61" name="Google Shape;61;p10"/>
          <p:cNvCxnSpPr/>
          <p:nvPr/>
        </p:nvCxnSpPr>
        <p:spPr>
          <a:xfrm>
            <a:off x="945638" y="0"/>
            <a:ext cx="0" cy="5143500"/>
          </a:xfrm>
          <a:prstGeom prst="straightConnector1">
            <a:avLst/>
          </a:prstGeom>
          <a:noFill/>
          <a:ln w="9525" cap="flat" cmpd="sng">
            <a:solidFill>
              <a:srgbClr val="999FA9"/>
            </a:solidFill>
            <a:prstDash val="solid"/>
            <a:round/>
            <a:headEnd type="none" w="med" len="med"/>
            <a:tailEnd type="none" w="med" len="med"/>
          </a:ln>
        </p:spPr>
      </p:cxnSp>
      <p:sp>
        <p:nvSpPr>
          <p:cNvPr id="62" name="Google Shape;62;p10"/>
          <p:cNvSpPr/>
          <p:nvPr/>
        </p:nvSpPr>
        <p:spPr>
          <a:xfrm>
            <a:off x="844675" y="2470800"/>
            <a:ext cx="201900" cy="201900"/>
          </a:xfrm>
          <a:prstGeom prst="ellipse">
            <a:avLst/>
          </a:prstGeom>
          <a:solidFill>
            <a:srgbClr val="2E3037"/>
          </a:solidFill>
          <a:ln w="9525" cap="flat" cmpd="sng">
            <a:solidFill>
              <a:srgbClr val="999FA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key color">
  <p:cSld name="BLANK_1">
    <p:bg>
      <p:bgPr>
        <a:solidFill>
          <a:schemeClr val="accent1"/>
        </a:solidFill>
        <a:effectLst/>
      </p:bgPr>
    </p:bg>
    <p:spTree>
      <p:nvGrpSpPr>
        <p:cNvPr id="1" name="Shape 63"/>
        <p:cNvGrpSpPr/>
        <p:nvPr/>
      </p:nvGrpSpPr>
      <p:grpSpPr>
        <a:xfrm>
          <a:off x="0" y="0"/>
          <a:ext cx="0" cy="0"/>
          <a:chOff x="0" y="0"/>
          <a:chExt cx="0" cy="0"/>
        </a:xfrm>
      </p:grpSpPr>
      <p:sp>
        <p:nvSpPr>
          <p:cNvPr id="64" name="Google Shape;64;p11"/>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marL="0" lvl="0" indent="0" algn="r" rtl="0">
              <a:spcBef>
                <a:spcPts val="0"/>
              </a:spcBef>
              <a:spcAft>
                <a:spcPts val="0"/>
              </a:spcAft>
              <a:buNone/>
            </a:pPr>
            <a:fld id="{00000000-1234-1234-1234-123412341234}" type="slidenum">
              <a:rPr lang="en"/>
              <a:t>‹#›</a:t>
            </a:fld>
            <a:endParaRPr/>
          </a:p>
        </p:txBody>
      </p:sp>
      <p:cxnSp>
        <p:nvCxnSpPr>
          <p:cNvPr id="65" name="Google Shape;65;p11"/>
          <p:cNvCxnSpPr/>
          <p:nvPr/>
        </p:nvCxnSpPr>
        <p:spPr>
          <a:xfrm>
            <a:off x="945638" y="0"/>
            <a:ext cx="0" cy="5143500"/>
          </a:xfrm>
          <a:prstGeom prst="straightConnector1">
            <a:avLst/>
          </a:prstGeom>
          <a:noFill/>
          <a:ln w="9525" cap="flat" cmpd="sng">
            <a:solidFill>
              <a:schemeClr val="dk1"/>
            </a:solidFill>
            <a:prstDash val="solid"/>
            <a:round/>
            <a:headEnd type="none" w="med" len="med"/>
            <a:tailEnd type="none" w="med" len="med"/>
          </a:ln>
        </p:spPr>
      </p:cxnSp>
      <p:sp>
        <p:nvSpPr>
          <p:cNvPr id="66" name="Google Shape;66;p11"/>
          <p:cNvSpPr/>
          <p:nvPr/>
        </p:nvSpPr>
        <p:spPr>
          <a:xfrm>
            <a:off x="844675" y="2470800"/>
            <a:ext cx="201900" cy="2019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65475" y="549649"/>
            <a:ext cx="6858000" cy="3450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1pPr>
            <a:lvl2pPr lvl="1">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2pPr>
            <a:lvl3pPr lvl="2">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3pPr>
            <a:lvl4pPr lvl="3">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4pPr>
            <a:lvl5pPr lvl="4">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5pPr>
            <a:lvl6pPr lvl="5">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6pPr>
            <a:lvl7pPr lvl="6">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7pPr>
            <a:lvl8pPr lvl="7">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8pPr>
            <a:lvl9pPr lvl="8">
              <a:spcBef>
                <a:spcPts val="0"/>
              </a:spcBef>
              <a:spcAft>
                <a:spcPts val="0"/>
              </a:spcAft>
              <a:buClr>
                <a:schemeClr val="accent1"/>
              </a:buClr>
              <a:buSzPts val="1800"/>
              <a:buFont typeface="Quicksand"/>
              <a:buNone/>
              <a:defRPr sz="1800">
                <a:solidFill>
                  <a:schemeClr val="accent1"/>
                </a:solidFill>
                <a:latin typeface="Quicksand"/>
                <a:ea typeface="Quicksand"/>
                <a:cs typeface="Quicksand"/>
                <a:sym typeface="Quicksand"/>
              </a:defRPr>
            </a:lvl9pPr>
          </a:lstStyle>
          <a:p>
            <a:endParaRPr/>
          </a:p>
        </p:txBody>
      </p:sp>
      <p:sp>
        <p:nvSpPr>
          <p:cNvPr id="7" name="Google Shape;7;p1"/>
          <p:cNvSpPr txBox="1">
            <a:spLocks noGrp="1"/>
          </p:cNvSpPr>
          <p:nvPr>
            <p:ph type="body" idx="1"/>
          </p:nvPr>
        </p:nvSpPr>
        <p:spPr>
          <a:xfrm>
            <a:off x="1165498" y="1086799"/>
            <a:ext cx="6858000" cy="37257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1"/>
              </a:buClr>
              <a:buSzPts val="2400"/>
              <a:buFont typeface="Quicksand"/>
              <a:buChar char="◦"/>
              <a:defRPr sz="2400">
                <a:solidFill>
                  <a:schemeClr val="lt1"/>
                </a:solidFill>
                <a:latin typeface="Quicksand"/>
                <a:ea typeface="Quicksand"/>
                <a:cs typeface="Quicksand"/>
                <a:sym typeface="Quicksand"/>
              </a:defRPr>
            </a:lvl1pPr>
            <a:lvl2pPr marL="914400" lvl="1" indent="-381000">
              <a:spcBef>
                <a:spcPts val="0"/>
              </a:spcBef>
              <a:spcAft>
                <a:spcPts val="0"/>
              </a:spcAft>
              <a:buClr>
                <a:schemeClr val="accent1"/>
              </a:buClr>
              <a:buSzPts val="2400"/>
              <a:buFont typeface="Quicksand"/>
              <a:buChar char="▫"/>
              <a:defRPr sz="2400">
                <a:solidFill>
                  <a:schemeClr val="lt1"/>
                </a:solidFill>
                <a:latin typeface="Quicksand"/>
                <a:ea typeface="Quicksand"/>
                <a:cs typeface="Quicksand"/>
                <a:sym typeface="Quicksand"/>
              </a:defRPr>
            </a:lvl2pPr>
            <a:lvl3pPr marL="1371600" lvl="2" indent="-381000">
              <a:spcBef>
                <a:spcPts val="0"/>
              </a:spcBef>
              <a:spcAft>
                <a:spcPts val="0"/>
              </a:spcAft>
              <a:buClr>
                <a:schemeClr val="accent1"/>
              </a:buClr>
              <a:buSzPts val="2400"/>
              <a:buFont typeface="Quicksand"/>
              <a:buChar char="■"/>
              <a:defRPr sz="2400">
                <a:solidFill>
                  <a:schemeClr val="lt1"/>
                </a:solidFill>
                <a:latin typeface="Quicksand"/>
                <a:ea typeface="Quicksand"/>
                <a:cs typeface="Quicksand"/>
                <a:sym typeface="Quicksand"/>
              </a:defRPr>
            </a:lvl3pPr>
            <a:lvl4pPr marL="1828800" lvl="3"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4pPr>
            <a:lvl5pPr marL="2286000" lvl="4"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5pPr>
            <a:lvl6pPr marL="2743200" lvl="5"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6pPr>
            <a:lvl7pPr marL="3200400" lvl="6"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7pPr>
            <a:lvl8pPr marL="3657600" lvl="7"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8pPr>
            <a:lvl9pPr marL="4114800" lvl="8" indent="-381000">
              <a:spcBef>
                <a:spcPts val="0"/>
              </a:spcBef>
              <a:spcAft>
                <a:spcPts val="0"/>
              </a:spcAft>
              <a:buClr>
                <a:schemeClr val="lt1"/>
              </a:buClr>
              <a:buSzPts val="2400"/>
              <a:buFont typeface="Quicksand"/>
              <a:buChar char="■"/>
              <a:defRPr sz="2400">
                <a:solidFill>
                  <a:schemeClr val="lt1"/>
                </a:solidFill>
                <a:latin typeface="Quicksand"/>
                <a:ea typeface="Quicksand"/>
                <a:cs typeface="Quicksand"/>
                <a:sym typeface="Quicksand"/>
              </a:defRPr>
            </a:lvl9pPr>
          </a:lstStyle>
          <a:p>
            <a:endParaRPr/>
          </a:p>
        </p:txBody>
      </p:sp>
      <p:sp>
        <p:nvSpPr>
          <p:cNvPr id="8" name="Google Shape;8;p1"/>
          <p:cNvSpPr txBox="1">
            <a:spLocks noGrp="1"/>
          </p:cNvSpPr>
          <p:nvPr>
            <p:ph type="sldNum" idx="12"/>
          </p:nvPr>
        </p:nvSpPr>
        <p:spPr>
          <a:xfrm>
            <a:off x="8523157" y="4752131"/>
            <a:ext cx="548700" cy="315300"/>
          </a:xfrm>
          <a:prstGeom prst="rect">
            <a:avLst/>
          </a:prstGeom>
          <a:noFill/>
          <a:ln>
            <a:noFill/>
          </a:ln>
        </p:spPr>
        <p:txBody>
          <a:bodyPr spcFirstLastPara="1" wrap="square" lIns="91425" tIns="91425" rIns="91425" bIns="91425" anchor="t" anchorCtr="0">
            <a:noAutofit/>
          </a:bodyPr>
          <a:lstStyle>
            <a:lvl1pPr lvl="0" algn="r">
              <a:buNone/>
              <a:defRPr sz="1200">
                <a:solidFill>
                  <a:schemeClr val="accent1"/>
                </a:solidFill>
                <a:latin typeface="Quicksand"/>
                <a:ea typeface="Quicksand"/>
                <a:cs typeface="Quicksand"/>
                <a:sym typeface="Quicksand"/>
              </a:defRPr>
            </a:lvl1pPr>
            <a:lvl2pPr lvl="1" algn="r">
              <a:buNone/>
              <a:defRPr sz="1200">
                <a:solidFill>
                  <a:schemeClr val="accent1"/>
                </a:solidFill>
                <a:latin typeface="Quicksand"/>
                <a:ea typeface="Quicksand"/>
                <a:cs typeface="Quicksand"/>
                <a:sym typeface="Quicksand"/>
              </a:defRPr>
            </a:lvl2pPr>
            <a:lvl3pPr lvl="2" algn="r">
              <a:buNone/>
              <a:defRPr sz="1200">
                <a:solidFill>
                  <a:schemeClr val="accent1"/>
                </a:solidFill>
                <a:latin typeface="Quicksand"/>
                <a:ea typeface="Quicksand"/>
                <a:cs typeface="Quicksand"/>
                <a:sym typeface="Quicksand"/>
              </a:defRPr>
            </a:lvl3pPr>
            <a:lvl4pPr lvl="3" algn="r">
              <a:buNone/>
              <a:defRPr sz="1200">
                <a:solidFill>
                  <a:schemeClr val="accent1"/>
                </a:solidFill>
                <a:latin typeface="Quicksand"/>
                <a:ea typeface="Quicksand"/>
                <a:cs typeface="Quicksand"/>
                <a:sym typeface="Quicksand"/>
              </a:defRPr>
            </a:lvl4pPr>
            <a:lvl5pPr lvl="4" algn="r">
              <a:buNone/>
              <a:defRPr sz="1200">
                <a:solidFill>
                  <a:schemeClr val="accent1"/>
                </a:solidFill>
                <a:latin typeface="Quicksand"/>
                <a:ea typeface="Quicksand"/>
                <a:cs typeface="Quicksand"/>
                <a:sym typeface="Quicksand"/>
              </a:defRPr>
            </a:lvl5pPr>
            <a:lvl6pPr lvl="5" algn="r">
              <a:buNone/>
              <a:defRPr sz="1200">
                <a:solidFill>
                  <a:schemeClr val="accent1"/>
                </a:solidFill>
                <a:latin typeface="Quicksand"/>
                <a:ea typeface="Quicksand"/>
                <a:cs typeface="Quicksand"/>
                <a:sym typeface="Quicksand"/>
              </a:defRPr>
            </a:lvl6pPr>
            <a:lvl7pPr lvl="6" algn="r">
              <a:buNone/>
              <a:defRPr sz="1200">
                <a:solidFill>
                  <a:schemeClr val="accent1"/>
                </a:solidFill>
                <a:latin typeface="Quicksand"/>
                <a:ea typeface="Quicksand"/>
                <a:cs typeface="Quicksand"/>
                <a:sym typeface="Quicksand"/>
              </a:defRPr>
            </a:lvl7pPr>
            <a:lvl8pPr lvl="7" algn="r">
              <a:buNone/>
              <a:defRPr sz="1200">
                <a:solidFill>
                  <a:schemeClr val="accent1"/>
                </a:solidFill>
                <a:latin typeface="Quicksand"/>
                <a:ea typeface="Quicksand"/>
                <a:cs typeface="Quicksand"/>
                <a:sym typeface="Quicksand"/>
              </a:defRPr>
            </a:lvl8pPr>
            <a:lvl9pPr lvl="8" algn="r">
              <a:buNone/>
              <a:defRPr sz="1200">
                <a:solidFill>
                  <a:schemeClr val="accent1"/>
                </a:solidFill>
                <a:latin typeface="Quicksand"/>
                <a:ea typeface="Quicksand"/>
                <a:cs typeface="Quicksand"/>
                <a:sym typeface="Quicksand"/>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2"/>
          <p:cNvSpPr txBox="1">
            <a:spLocks noGrp="1"/>
          </p:cNvSpPr>
          <p:nvPr>
            <p:ph type="ctrTitle"/>
          </p:nvPr>
        </p:nvSpPr>
        <p:spPr>
          <a:xfrm>
            <a:off x="1129975" y="2317300"/>
            <a:ext cx="7593300" cy="164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a:solidFill>
                  <a:srgbClr val="00853E"/>
                </a:solidFill>
              </a:rPr>
              <a:t>Interdisciplinary Team Science:</a:t>
            </a:r>
            <a:endParaRPr sz="4000">
              <a:solidFill>
                <a:srgbClr val="00853E"/>
              </a:solidFill>
            </a:endParaRPr>
          </a:p>
          <a:p>
            <a:pPr marL="0" lvl="0" indent="0" algn="l" rtl="0">
              <a:spcBef>
                <a:spcPts val="0"/>
              </a:spcBef>
              <a:spcAft>
                <a:spcPts val="0"/>
              </a:spcAft>
              <a:buNone/>
            </a:pPr>
            <a:r>
              <a:rPr lang="en" sz="3200">
                <a:solidFill>
                  <a:schemeClr val="lt1"/>
                </a:solidFill>
              </a:rPr>
              <a:t>Perception of First-Year Ph.D. Students</a:t>
            </a:r>
            <a:endParaRPr sz="3200">
              <a:solidFill>
                <a:schemeClr val="lt1"/>
              </a:solidFill>
            </a:endParaRPr>
          </a:p>
        </p:txBody>
      </p:sp>
      <p:sp>
        <p:nvSpPr>
          <p:cNvPr id="72" name="Google Shape;72;p12"/>
          <p:cNvSpPr/>
          <p:nvPr/>
        </p:nvSpPr>
        <p:spPr>
          <a:xfrm>
            <a:off x="847250" y="2630800"/>
            <a:ext cx="193200" cy="193200"/>
          </a:xfrm>
          <a:prstGeom prst="ellipse">
            <a:avLst/>
          </a:prstGeom>
          <a:solidFill>
            <a:srgbClr val="00853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3"/>
          <p:cNvSpPr txBox="1">
            <a:spLocks noGrp="1"/>
          </p:cNvSpPr>
          <p:nvPr>
            <p:ph type="body" idx="1"/>
          </p:nvPr>
        </p:nvSpPr>
        <p:spPr>
          <a:xfrm>
            <a:off x="1285700" y="3109325"/>
            <a:ext cx="2474700" cy="1642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700"/>
              <a:t>Janetta Boone</a:t>
            </a:r>
            <a:endParaRPr sz="1700"/>
          </a:p>
          <a:p>
            <a:pPr marL="0" lvl="0" indent="0" algn="l" rtl="0">
              <a:spcBef>
                <a:spcPts val="600"/>
              </a:spcBef>
              <a:spcAft>
                <a:spcPts val="0"/>
              </a:spcAft>
              <a:buNone/>
            </a:pPr>
            <a:r>
              <a:rPr lang="en" sz="1700"/>
              <a:t>Lance Whisenant</a:t>
            </a:r>
            <a:endParaRPr sz="1700"/>
          </a:p>
          <a:p>
            <a:pPr marL="0" lvl="0" indent="0" algn="l" rtl="0">
              <a:spcBef>
                <a:spcPts val="600"/>
              </a:spcBef>
              <a:spcAft>
                <a:spcPts val="0"/>
              </a:spcAft>
              <a:buNone/>
            </a:pPr>
            <a:r>
              <a:rPr lang="en" sz="1700"/>
              <a:t>Bau Tran</a:t>
            </a:r>
            <a:endParaRPr sz="1700"/>
          </a:p>
          <a:p>
            <a:pPr marL="0" lvl="0" indent="0" algn="l" rtl="0">
              <a:spcBef>
                <a:spcPts val="600"/>
              </a:spcBef>
              <a:spcAft>
                <a:spcPts val="0"/>
              </a:spcAft>
              <a:buNone/>
            </a:pPr>
            <a:r>
              <a:rPr lang="en" sz="1700"/>
              <a:t>Erin Howard</a:t>
            </a:r>
            <a:endParaRPr sz="1700"/>
          </a:p>
        </p:txBody>
      </p:sp>
      <p:sp>
        <p:nvSpPr>
          <p:cNvPr id="78" name="Google Shape;78;p13"/>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lt2"/>
                </a:solidFill>
              </a:rPr>
              <a:t>2</a:t>
            </a:fld>
            <a:endParaRPr>
              <a:solidFill>
                <a:schemeClr val="lt2"/>
              </a:solidFill>
            </a:endParaRPr>
          </a:p>
        </p:txBody>
      </p:sp>
      <p:pic>
        <p:nvPicPr>
          <p:cNvPr id="79" name="Google Shape;79;p13"/>
          <p:cNvPicPr preferRelativeResize="0"/>
          <p:nvPr/>
        </p:nvPicPr>
        <p:blipFill>
          <a:blip r:embed="rId3">
            <a:alphaModFix/>
          </a:blip>
          <a:stretch>
            <a:fillRect/>
          </a:stretch>
        </p:blipFill>
        <p:spPr>
          <a:xfrm>
            <a:off x="1856300" y="563325"/>
            <a:ext cx="6122024" cy="1975975"/>
          </a:xfrm>
          <a:prstGeom prst="rect">
            <a:avLst/>
          </a:prstGeom>
          <a:noFill/>
          <a:ln>
            <a:noFill/>
          </a:ln>
        </p:spPr>
      </p:pic>
      <p:sp>
        <p:nvSpPr>
          <p:cNvPr id="80" name="Google Shape;80;p13"/>
          <p:cNvSpPr/>
          <p:nvPr/>
        </p:nvSpPr>
        <p:spPr>
          <a:xfrm>
            <a:off x="847250" y="563325"/>
            <a:ext cx="193200" cy="193200"/>
          </a:xfrm>
          <a:prstGeom prst="ellipse">
            <a:avLst/>
          </a:prstGeom>
          <a:solidFill>
            <a:srgbClr val="00853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4"/>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00853E"/>
                </a:solidFill>
              </a:rPr>
              <a:t>INTRO &amp; LIT REVIEW</a:t>
            </a:r>
            <a:endParaRPr>
              <a:solidFill>
                <a:srgbClr val="00853E"/>
              </a:solidFill>
            </a:endParaRPr>
          </a:p>
        </p:txBody>
      </p:sp>
      <p:sp>
        <p:nvSpPr>
          <p:cNvPr id="86" name="Google Shape;86;p14"/>
          <p:cNvSpPr txBox="1">
            <a:spLocks noGrp="1"/>
          </p:cNvSpPr>
          <p:nvPr>
            <p:ph type="subTitle" idx="1"/>
          </p:nvPr>
        </p:nvSpPr>
        <p:spPr>
          <a:xfrm>
            <a:off x="1567325" y="2782950"/>
            <a:ext cx="6927900" cy="196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Q1 Do students understand the importance of team science in the future of work?</a:t>
            </a:r>
            <a:endParaRPr/>
          </a:p>
          <a:p>
            <a:pPr marL="0" lvl="0" indent="0" algn="l" rtl="0">
              <a:spcBef>
                <a:spcPts val="0"/>
              </a:spcBef>
              <a:spcAft>
                <a:spcPts val="0"/>
              </a:spcAft>
              <a:buNone/>
            </a:pPr>
            <a:endParaRPr/>
          </a:p>
          <a:p>
            <a:pPr marL="0" lvl="0" indent="0" algn="l" rtl="0">
              <a:spcBef>
                <a:spcPts val="0"/>
              </a:spcBef>
              <a:spcAft>
                <a:spcPts val="0"/>
              </a:spcAft>
              <a:buNone/>
            </a:pPr>
            <a:r>
              <a:rPr lang="en"/>
              <a:t>Q2 What potential team science curricula might benefit graduate and doctoral level students?</a:t>
            </a:r>
            <a:endParaRPr/>
          </a:p>
        </p:txBody>
      </p:sp>
      <p:sp>
        <p:nvSpPr>
          <p:cNvPr id="87" name="Google Shape;87;p14"/>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lt1"/>
                </a:solidFill>
              </a:rPr>
              <a:t>3</a:t>
            </a:fld>
            <a:endParaRPr>
              <a:solidFill>
                <a:schemeClr val="lt1"/>
              </a:solidFill>
            </a:endParaRPr>
          </a:p>
        </p:txBody>
      </p:sp>
      <p:sp>
        <p:nvSpPr>
          <p:cNvPr id="88" name="Google Shape;88;p14"/>
          <p:cNvSpPr/>
          <p:nvPr/>
        </p:nvSpPr>
        <p:spPr>
          <a:xfrm>
            <a:off x="653975" y="2279000"/>
            <a:ext cx="589800" cy="589800"/>
          </a:xfrm>
          <a:prstGeom prst="ellipse">
            <a:avLst/>
          </a:prstGeom>
          <a:solidFill>
            <a:srgbClr val="00853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4"/>
          <p:cNvSpPr txBox="1"/>
          <p:nvPr/>
        </p:nvSpPr>
        <p:spPr>
          <a:xfrm>
            <a:off x="547633" y="2279000"/>
            <a:ext cx="802500" cy="5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rgbClr val="2E3037"/>
                </a:solidFill>
                <a:latin typeface="Quicksand"/>
                <a:ea typeface="Quicksand"/>
                <a:cs typeface="Quicksand"/>
                <a:sym typeface="Quicksand"/>
              </a:rPr>
              <a:t>1</a:t>
            </a:r>
            <a:endParaRPr sz="3000">
              <a:solidFill>
                <a:srgbClr val="2E3037"/>
              </a:solidFill>
              <a:latin typeface="Quicksand"/>
              <a:ea typeface="Quicksand"/>
              <a:cs typeface="Quicksand"/>
              <a:sym typeface="Quicksan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body" idx="1"/>
          </p:nvPr>
        </p:nvSpPr>
        <p:spPr>
          <a:xfrm>
            <a:off x="1633225" y="526950"/>
            <a:ext cx="6700500" cy="392940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en"/>
              <a:t>As team science trends upwards due to a global, remotely connected workforce, the relatively small number of relevant articles serves to magnify the growing nature and importance of interdisciplinary team science.</a:t>
            </a:r>
            <a:endParaRPr>
              <a:solidFill>
                <a:schemeClr val="accent1"/>
              </a:solidFill>
            </a:endParaRPr>
          </a:p>
        </p:txBody>
      </p:sp>
      <p:sp>
        <p:nvSpPr>
          <p:cNvPr id="95" name="Google Shape;95;p15"/>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lt1"/>
                </a:solidFill>
              </a:rPr>
              <a:t>4</a:t>
            </a:fld>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39C0BA"/>
                </a:solidFill>
              </a:rPr>
              <a:t>METHODS</a:t>
            </a:r>
            <a:endParaRPr>
              <a:solidFill>
                <a:srgbClr val="39C0BA"/>
              </a:solidFill>
            </a:endParaRPr>
          </a:p>
        </p:txBody>
      </p:sp>
      <p:sp>
        <p:nvSpPr>
          <p:cNvPr id="101" name="Google Shape;101;p16"/>
          <p:cNvSpPr txBox="1">
            <a:spLocks noGrp="1"/>
          </p:cNvSpPr>
          <p:nvPr>
            <p:ph type="body" idx="1"/>
          </p:nvPr>
        </p:nvSpPr>
        <p:spPr>
          <a:xfrm>
            <a:off x="1165498" y="1158072"/>
            <a:ext cx="6858000" cy="37257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Clr>
                <a:schemeClr val="accent1"/>
              </a:buClr>
              <a:buSzPts val="2400"/>
              <a:buChar char="◦"/>
            </a:pPr>
            <a:r>
              <a:rPr lang="en" sz="2400" b="1"/>
              <a:t>Participants</a:t>
            </a:r>
            <a:endParaRPr sz="2400" b="1"/>
          </a:p>
          <a:p>
            <a:pPr marL="457200" lvl="0" indent="0" algn="l" rtl="0">
              <a:spcBef>
                <a:spcPts val="600"/>
              </a:spcBef>
              <a:spcAft>
                <a:spcPts val="0"/>
              </a:spcAft>
              <a:buNone/>
            </a:pPr>
            <a:r>
              <a:rPr lang="en" sz="2200"/>
              <a:t>1st-year Ph.D. LTEC students (UNT).</a:t>
            </a:r>
            <a:endParaRPr sz="2200"/>
          </a:p>
          <a:p>
            <a:pPr marL="457200" lvl="0" indent="-381000" algn="l" rtl="0">
              <a:spcBef>
                <a:spcPts val="600"/>
              </a:spcBef>
              <a:spcAft>
                <a:spcPts val="0"/>
              </a:spcAft>
              <a:buClr>
                <a:schemeClr val="accent1"/>
              </a:buClr>
              <a:buSzPts val="2400"/>
              <a:buChar char="◦"/>
            </a:pPr>
            <a:r>
              <a:rPr lang="en" sz="2400" b="1"/>
              <a:t>Materials</a:t>
            </a:r>
            <a:endParaRPr sz="2400" b="1"/>
          </a:p>
          <a:p>
            <a:pPr marL="457200" lvl="0" indent="0" algn="l" rtl="0">
              <a:spcBef>
                <a:spcPts val="600"/>
              </a:spcBef>
              <a:spcAft>
                <a:spcPts val="0"/>
              </a:spcAft>
              <a:buNone/>
            </a:pPr>
            <a:r>
              <a:rPr lang="en" sz="2200"/>
              <a:t>27-question survey (Likert, Dichotomous, Open-ended).</a:t>
            </a:r>
            <a:endParaRPr sz="2200"/>
          </a:p>
          <a:p>
            <a:pPr marL="457200" lvl="0" indent="-381000" algn="l" rtl="0">
              <a:spcBef>
                <a:spcPts val="600"/>
              </a:spcBef>
              <a:spcAft>
                <a:spcPts val="0"/>
              </a:spcAft>
              <a:buClr>
                <a:schemeClr val="accent1"/>
              </a:buClr>
              <a:buSzPts val="2400"/>
              <a:buChar char="◦"/>
            </a:pPr>
            <a:r>
              <a:rPr lang="en" sz="2400" b="1"/>
              <a:t>Procedures</a:t>
            </a:r>
            <a:endParaRPr sz="2400" b="1"/>
          </a:p>
          <a:p>
            <a:pPr marL="457200" lvl="0" indent="0" algn="l" rtl="0">
              <a:spcBef>
                <a:spcPts val="600"/>
              </a:spcBef>
              <a:spcAft>
                <a:spcPts val="0"/>
              </a:spcAft>
              <a:buNone/>
            </a:pPr>
            <a:r>
              <a:rPr lang="en" sz="2200"/>
              <a:t>Survey via email (7-16-21 through 7-26-21)</a:t>
            </a:r>
            <a:endParaRPr sz="2200"/>
          </a:p>
        </p:txBody>
      </p:sp>
      <p:sp>
        <p:nvSpPr>
          <p:cNvPr id="102" name="Google Shape;102;p16"/>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lt1"/>
                </a:solidFill>
              </a:rPr>
              <a:t>5</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7"/>
          <p:cNvSpPr/>
          <p:nvPr/>
        </p:nvSpPr>
        <p:spPr>
          <a:xfrm>
            <a:off x="-132298" y="1489426"/>
            <a:ext cx="2155500" cy="21645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7"/>
          <p:cNvSpPr txBox="1">
            <a:spLocks noGrp="1"/>
          </p:cNvSpPr>
          <p:nvPr>
            <p:ph type="ctrTitle" idx="4294967295"/>
          </p:nvPr>
        </p:nvSpPr>
        <p:spPr>
          <a:xfrm>
            <a:off x="2430050" y="1991813"/>
            <a:ext cx="6028200" cy="115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000"/>
              <a:t>RESULTS</a:t>
            </a:r>
            <a:endParaRPr sz="6000"/>
          </a:p>
        </p:txBody>
      </p:sp>
      <p:sp>
        <p:nvSpPr>
          <p:cNvPr id="109" name="Google Shape;109;p17"/>
          <p:cNvSpPr txBox="1">
            <a:spLocks noGrp="1"/>
          </p:cNvSpPr>
          <p:nvPr>
            <p:ph type="subTitle" idx="4294967295"/>
          </p:nvPr>
        </p:nvSpPr>
        <p:spPr>
          <a:xfrm>
            <a:off x="2430050" y="2922262"/>
            <a:ext cx="6028200" cy="78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300"/>
              <a:t>From July 16, 2021, to July 26, 2021, the survey was distributed to all Ph.D. students from the Learning Technologies Program at the University of North Texas with 28 participants in total.</a:t>
            </a:r>
            <a:endParaRPr sz="2700"/>
          </a:p>
        </p:txBody>
      </p:sp>
      <p:sp>
        <p:nvSpPr>
          <p:cNvPr id="110" name="Google Shape;110;p17"/>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lt1"/>
                </a:solidFill>
              </a:rPr>
              <a:t>6</a:t>
            </a:fld>
            <a:endParaRPr>
              <a:solidFill>
                <a:schemeClr val="lt1"/>
              </a:solidFill>
            </a:endParaRPr>
          </a:p>
        </p:txBody>
      </p:sp>
      <p:grpSp>
        <p:nvGrpSpPr>
          <p:cNvPr id="111" name="Google Shape;111;p17"/>
          <p:cNvGrpSpPr/>
          <p:nvPr/>
        </p:nvGrpSpPr>
        <p:grpSpPr>
          <a:xfrm>
            <a:off x="370458" y="2140342"/>
            <a:ext cx="1149993" cy="862811"/>
            <a:chOff x="3932350" y="3714775"/>
            <a:chExt cx="439650" cy="319075"/>
          </a:xfrm>
        </p:grpSpPr>
        <p:sp>
          <p:nvSpPr>
            <p:cNvPr id="112" name="Google Shape;112;p17"/>
            <p:cNvSpPr/>
            <p:nvPr/>
          </p:nvSpPr>
          <p:spPr>
            <a:xfrm>
              <a:off x="3932350" y="3714775"/>
              <a:ext cx="439650" cy="319075"/>
            </a:xfrm>
            <a:custGeom>
              <a:avLst/>
              <a:gdLst/>
              <a:ahLst/>
              <a:cxnLst/>
              <a:rect l="l" t="t" r="r" b="b"/>
              <a:pathLst>
                <a:path w="17586" h="12763" fill="none" extrusionOk="0">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noFill/>
            <a:ln w="121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7"/>
            <p:cNvSpPr/>
            <p:nvPr/>
          </p:nvSpPr>
          <p:spPr>
            <a:xfrm>
              <a:off x="3970100" y="3862750"/>
              <a:ext cx="77350" cy="132750"/>
            </a:xfrm>
            <a:custGeom>
              <a:avLst/>
              <a:gdLst/>
              <a:ahLst/>
              <a:cxnLst/>
              <a:rect l="l" t="t" r="r" b="b"/>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121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7"/>
            <p:cNvSpPr/>
            <p:nvPr/>
          </p:nvSpPr>
          <p:spPr>
            <a:xfrm>
              <a:off x="4278800" y="3862750"/>
              <a:ext cx="77350" cy="132750"/>
            </a:xfrm>
            <a:custGeom>
              <a:avLst/>
              <a:gdLst/>
              <a:ahLst/>
              <a:cxnLst/>
              <a:rect l="l" t="t" r="r" b="b"/>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121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7"/>
            <p:cNvSpPr/>
            <p:nvPr/>
          </p:nvSpPr>
          <p:spPr>
            <a:xfrm>
              <a:off x="4073000" y="3716600"/>
              <a:ext cx="77350" cy="278900"/>
            </a:xfrm>
            <a:custGeom>
              <a:avLst/>
              <a:gdLst/>
              <a:ahLst/>
              <a:cxnLst/>
              <a:rect l="l" t="t" r="r" b="b"/>
              <a:pathLst>
                <a:path w="3094" h="11156" fill="none" extrusionOk="0">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noFill/>
            <a:ln w="121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7"/>
            <p:cNvSpPr/>
            <p:nvPr/>
          </p:nvSpPr>
          <p:spPr>
            <a:xfrm>
              <a:off x="4175900" y="3787250"/>
              <a:ext cx="77350" cy="208250"/>
            </a:xfrm>
            <a:custGeom>
              <a:avLst/>
              <a:gdLst/>
              <a:ahLst/>
              <a:cxnLst/>
              <a:rect l="l" t="t" r="r" b="b"/>
              <a:pathLst>
                <a:path w="3094" h="8330" fill="none" extrusionOk="0">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noFill/>
            <a:ln w="121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8"/>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DEMOGRAPHICS</a:t>
            </a:r>
            <a:endParaRPr/>
          </a:p>
        </p:txBody>
      </p:sp>
      <p:sp>
        <p:nvSpPr>
          <p:cNvPr id="122" name="Google Shape;122;p18"/>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lt1"/>
                </a:solidFill>
              </a:rPr>
              <a:t>7</a:t>
            </a:fld>
            <a:endParaRPr>
              <a:solidFill>
                <a:schemeClr val="lt1"/>
              </a:solidFill>
            </a:endParaRPr>
          </a:p>
        </p:txBody>
      </p:sp>
      <p:pic>
        <p:nvPicPr>
          <p:cNvPr id="123" name="Google Shape;123;p18"/>
          <p:cNvPicPr preferRelativeResize="0"/>
          <p:nvPr/>
        </p:nvPicPr>
        <p:blipFill>
          <a:blip r:embed="rId3">
            <a:alphaModFix/>
          </a:blip>
          <a:stretch>
            <a:fillRect/>
          </a:stretch>
        </p:blipFill>
        <p:spPr>
          <a:xfrm>
            <a:off x="1489075" y="1466850"/>
            <a:ext cx="7003926" cy="2738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9"/>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KNOWLEDGE &amp; ATTITUDES ANALYSIS</a:t>
            </a:r>
            <a:endParaRPr sz="2600"/>
          </a:p>
        </p:txBody>
      </p:sp>
      <p:sp>
        <p:nvSpPr>
          <p:cNvPr id="129" name="Google Shape;129;p19"/>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lt1"/>
                </a:solidFill>
              </a:rPr>
              <a:t>8</a:t>
            </a:fld>
            <a:endParaRPr>
              <a:solidFill>
                <a:schemeClr val="lt1"/>
              </a:solidFill>
            </a:endParaRPr>
          </a:p>
        </p:txBody>
      </p:sp>
      <p:pic>
        <p:nvPicPr>
          <p:cNvPr id="130" name="Google Shape;130;p19"/>
          <p:cNvPicPr preferRelativeResize="0"/>
          <p:nvPr/>
        </p:nvPicPr>
        <p:blipFill>
          <a:blip r:embed="rId3">
            <a:alphaModFix/>
          </a:blip>
          <a:stretch>
            <a:fillRect/>
          </a:stretch>
        </p:blipFill>
        <p:spPr>
          <a:xfrm>
            <a:off x="1429225" y="1032250"/>
            <a:ext cx="6973975" cy="39440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0"/>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ANALYSIS OF QUALITATIVE DATUM POINTS</a:t>
            </a:r>
            <a:endParaRPr/>
          </a:p>
        </p:txBody>
      </p:sp>
      <p:sp>
        <p:nvSpPr>
          <p:cNvPr id="136" name="Google Shape;136;p20"/>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lt1"/>
                </a:solidFill>
              </a:rPr>
              <a:t>9</a:t>
            </a:fld>
            <a:endParaRPr>
              <a:solidFill>
                <a:schemeClr val="lt1"/>
              </a:solidFill>
            </a:endParaRPr>
          </a:p>
        </p:txBody>
      </p:sp>
      <p:pic>
        <p:nvPicPr>
          <p:cNvPr id="137" name="Google Shape;137;p20"/>
          <p:cNvPicPr preferRelativeResize="0"/>
          <p:nvPr/>
        </p:nvPicPr>
        <p:blipFill rotWithShape="1">
          <a:blip r:embed="rId3">
            <a:alphaModFix/>
          </a:blip>
          <a:srcRect r="6015"/>
          <a:stretch/>
        </p:blipFill>
        <p:spPr>
          <a:xfrm>
            <a:off x="1459150" y="1032250"/>
            <a:ext cx="6858000" cy="3944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1"/>
          <p:cNvPicPr preferRelativeResize="0"/>
          <p:nvPr/>
        </p:nvPicPr>
        <p:blipFill rotWithShape="1">
          <a:blip r:embed="rId3">
            <a:alphaModFix/>
          </a:blip>
          <a:srcRect l="21998" r="21998"/>
          <a:stretch/>
        </p:blipFill>
        <p:spPr>
          <a:xfrm>
            <a:off x="268147" y="954000"/>
            <a:ext cx="2778600" cy="2778300"/>
          </a:xfrm>
          <a:prstGeom prst="ellipse">
            <a:avLst/>
          </a:prstGeom>
          <a:noFill/>
          <a:ln w="28575" cap="flat" cmpd="sng">
            <a:solidFill>
              <a:schemeClr val="dk1"/>
            </a:solidFill>
            <a:prstDash val="solid"/>
            <a:round/>
            <a:headEnd type="none" w="sm" len="sm"/>
            <a:tailEnd type="none" w="sm" len="sm"/>
          </a:ln>
        </p:spPr>
      </p:pic>
      <p:sp>
        <p:nvSpPr>
          <p:cNvPr id="143" name="Google Shape;143;p21"/>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39C0BA"/>
                </a:solidFill>
              </a:rPr>
              <a:t>DISCUSSION</a:t>
            </a:r>
            <a:endParaRPr>
              <a:solidFill>
                <a:srgbClr val="39C0BA"/>
              </a:solidFill>
            </a:endParaRPr>
          </a:p>
        </p:txBody>
      </p:sp>
      <p:sp>
        <p:nvSpPr>
          <p:cNvPr id="144" name="Google Shape;144;p21"/>
          <p:cNvSpPr txBox="1">
            <a:spLocks noGrp="1"/>
          </p:cNvSpPr>
          <p:nvPr>
            <p:ph type="body" idx="1"/>
          </p:nvPr>
        </p:nvSpPr>
        <p:spPr>
          <a:xfrm>
            <a:off x="3078700" y="429250"/>
            <a:ext cx="5366100" cy="440340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endParaRPr sz="1400">
              <a:solidFill>
                <a:schemeClr val="lt1"/>
              </a:solidFill>
            </a:endParaRPr>
          </a:p>
          <a:p>
            <a:pPr marL="457200" lvl="0" indent="0" algn="l" rtl="0">
              <a:spcBef>
                <a:spcPts val="600"/>
              </a:spcBef>
              <a:spcAft>
                <a:spcPts val="0"/>
              </a:spcAft>
              <a:buNone/>
            </a:pPr>
            <a:endParaRPr sz="1400">
              <a:solidFill>
                <a:schemeClr val="lt1"/>
              </a:solidFill>
            </a:endParaRPr>
          </a:p>
          <a:p>
            <a:pPr marL="457200" lvl="0" indent="0" algn="l" rtl="0">
              <a:spcBef>
                <a:spcPts val="600"/>
              </a:spcBef>
              <a:spcAft>
                <a:spcPts val="0"/>
              </a:spcAft>
              <a:buNone/>
            </a:pPr>
            <a:endParaRPr sz="1400">
              <a:solidFill>
                <a:schemeClr val="lt1"/>
              </a:solidFill>
            </a:endParaRPr>
          </a:p>
          <a:p>
            <a:pPr marL="457200" lvl="0" indent="0" algn="l" rtl="0">
              <a:spcBef>
                <a:spcPts val="600"/>
              </a:spcBef>
              <a:spcAft>
                <a:spcPts val="0"/>
              </a:spcAft>
              <a:buNone/>
            </a:pPr>
            <a:endParaRPr sz="1400">
              <a:solidFill>
                <a:schemeClr val="lt1"/>
              </a:solidFill>
            </a:endParaRPr>
          </a:p>
          <a:p>
            <a:pPr marL="457200" lvl="0" indent="0" algn="l" rtl="0">
              <a:spcBef>
                <a:spcPts val="600"/>
              </a:spcBef>
              <a:spcAft>
                <a:spcPts val="0"/>
              </a:spcAft>
              <a:buNone/>
            </a:pPr>
            <a:endParaRPr sz="1400">
              <a:solidFill>
                <a:schemeClr val="lt1"/>
              </a:solidFill>
            </a:endParaRPr>
          </a:p>
          <a:p>
            <a:pPr marL="457200" lvl="0" indent="0" algn="l" rtl="0">
              <a:spcBef>
                <a:spcPts val="600"/>
              </a:spcBef>
              <a:spcAft>
                <a:spcPts val="0"/>
              </a:spcAft>
              <a:buNone/>
            </a:pPr>
            <a:endParaRPr sz="1400">
              <a:solidFill>
                <a:schemeClr val="lt1"/>
              </a:solidFill>
            </a:endParaRPr>
          </a:p>
          <a:p>
            <a:pPr marL="457200" lvl="0" indent="0" algn="l" rtl="0">
              <a:spcBef>
                <a:spcPts val="600"/>
              </a:spcBef>
              <a:spcAft>
                <a:spcPts val="0"/>
              </a:spcAft>
              <a:buNone/>
            </a:pPr>
            <a:endParaRPr sz="1300">
              <a:solidFill>
                <a:schemeClr val="lt1"/>
              </a:solidFill>
            </a:endParaRPr>
          </a:p>
          <a:p>
            <a:pPr marL="457200" lvl="0" indent="0" algn="l" rtl="0">
              <a:spcBef>
                <a:spcPts val="600"/>
              </a:spcBef>
              <a:spcAft>
                <a:spcPts val="0"/>
              </a:spcAft>
              <a:buNone/>
            </a:pPr>
            <a:endParaRPr sz="1300">
              <a:solidFill>
                <a:schemeClr val="lt1"/>
              </a:solidFill>
            </a:endParaRPr>
          </a:p>
          <a:p>
            <a:pPr marL="457200" lvl="0" indent="0" algn="l" rtl="0">
              <a:spcBef>
                <a:spcPts val="600"/>
              </a:spcBef>
              <a:spcAft>
                <a:spcPts val="0"/>
              </a:spcAft>
              <a:buNone/>
            </a:pPr>
            <a:endParaRPr sz="1300">
              <a:solidFill>
                <a:schemeClr val="lt1"/>
              </a:solidFill>
            </a:endParaRPr>
          </a:p>
          <a:p>
            <a:pPr marL="457200" lvl="0" indent="-311150" algn="l" rtl="0">
              <a:spcBef>
                <a:spcPts val="600"/>
              </a:spcBef>
              <a:spcAft>
                <a:spcPts val="0"/>
              </a:spcAft>
              <a:buClr>
                <a:schemeClr val="lt1"/>
              </a:buClr>
              <a:buSzPts val="1300"/>
              <a:buChar char="◦"/>
            </a:pPr>
            <a:r>
              <a:rPr lang="en" sz="1300">
                <a:solidFill>
                  <a:schemeClr val="lt1"/>
                </a:solidFill>
              </a:rPr>
              <a:t>The results from the survey indicate that students can define interdisciplinary team science and are largely familiar with the topic.</a:t>
            </a:r>
            <a:endParaRPr sz="1300">
              <a:solidFill>
                <a:schemeClr val="lt1"/>
              </a:solidFill>
            </a:endParaRPr>
          </a:p>
          <a:p>
            <a:pPr marL="457200" lvl="0" indent="0" algn="l" rtl="0">
              <a:spcBef>
                <a:spcPts val="600"/>
              </a:spcBef>
              <a:spcAft>
                <a:spcPts val="0"/>
              </a:spcAft>
              <a:buNone/>
            </a:pPr>
            <a:endParaRPr sz="1300">
              <a:solidFill>
                <a:schemeClr val="lt1"/>
              </a:solidFill>
            </a:endParaRPr>
          </a:p>
          <a:p>
            <a:pPr marL="457200" lvl="0" indent="-311150" algn="l" rtl="0">
              <a:spcBef>
                <a:spcPts val="600"/>
              </a:spcBef>
              <a:spcAft>
                <a:spcPts val="0"/>
              </a:spcAft>
              <a:buClr>
                <a:schemeClr val="lt1"/>
              </a:buClr>
              <a:buSzPts val="1300"/>
              <a:buChar char="◦"/>
            </a:pPr>
            <a:r>
              <a:rPr lang="en" sz="1300">
                <a:solidFill>
                  <a:schemeClr val="lt1"/>
                </a:solidFill>
              </a:rPr>
              <a:t>However, students in the study also indicated that they could list barriers related to implementation and that it could prove too difficult to execute. </a:t>
            </a:r>
            <a:endParaRPr sz="1300">
              <a:solidFill>
                <a:schemeClr val="lt1"/>
              </a:solidFill>
            </a:endParaRPr>
          </a:p>
          <a:p>
            <a:pPr marL="457200" lvl="0" indent="0" algn="l" rtl="0">
              <a:spcBef>
                <a:spcPts val="600"/>
              </a:spcBef>
              <a:spcAft>
                <a:spcPts val="0"/>
              </a:spcAft>
              <a:buNone/>
            </a:pPr>
            <a:endParaRPr sz="1300">
              <a:solidFill>
                <a:schemeClr val="lt1"/>
              </a:solidFill>
            </a:endParaRPr>
          </a:p>
          <a:p>
            <a:pPr marL="457200" lvl="0" indent="-311150" algn="l" rtl="0">
              <a:spcBef>
                <a:spcPts val="600"/>
              </a:spcBef>
              <a:spcAft>
                <a:spcPts val="0"/>
              </a:spcAft>
              <a:buClr>
                <a:schemeClr val="lt1"/>
              </a:buClr>
              <a:buSzPts val="1300"/>
              <a:buChar char="◦"/>
            </a:pPr>
            <a:r>
              <a:rPr lang="en" sz="1300">
                <a:solidFill>
                  <a:schemeClr val="lt1"/>
                </a:solidFill>
              </a:rPr>
              <a:t>One respondent stated that they were “not aware of a training related to interdisciplinary team science but if there were one, I would enroll”, with another stating they had “no time to take on non-mandatory coursework.”</a:t>
            </a:r>
            <a:endParaRPr sz="1300">
              <a:solidFill>
                <a:schemeClr val="lt1"/>
              </a:solidFill>
            </a:endParaRPr>
          </a:p>
          <a:p>
            <a:pPr marL="0" lvl="0" indent="0" algn="l" rtl="0">
              <a:spcBef>
                <a:spcPts val="600"/>
              </a:spcBef>
              <a:spcAft>
                <a:spcPts val="0"/>
              </a:spcAft>
              <a:buNone/>
            </a:pPr>
            <a:endParaRPr sz="1300">
              <a:solidFill>
                <a:schemeClr val="lt1"/>
              </a:solidFill>
            </a:endParaRPr>
          </a:p>
          <a:p>
            <a:pPr marL="457200" lvl="0" indent="-330200" algn="l" rtl="0">
              <a:lnSpc>
                <a:spcPct val="100000"/>
              </a:lnSpc>
              <a:spcBef>
                <a:spcPts val="0"/>
              </a:spcBef>
              <a:spcAft>
                <a:spcPts val="0"/>
              </a:spcAft>
              <a:buClr>
                <a:schemeClr val="lt1"/>
              </a:buClr>
              <a:buSzPts val="1600"/>
              <a:buChar char="◦"/>
            </a:pPr>
            <a:r>
              <a:rPr lang="en" sz="1300">
                <a:solidFill>
                  <a:schemeClr val="lt1"/>
                </a:solidFill>
              </a:rPr>
              <a:t>Interestingly, one student stated that “it’s very tempting but I am not entirely sure how it will be implemented”, with another suggesting that “such courses should be optional or offered in a condensed timeline (e.g., a maymester or a 3-week module). I’m not sure I would take a whole class in it.” </a:t>
            </a:r>
            <a:endParaRPr sz="1300">
              <a:solidFill>
                <a:schemeClr val="lt1"/>
              </a:solidFill>
            </a:endParaRPr>
          </a:p>
          <a:p>
            <a:pPr marL="457200" lvl="0" indent="0" algn="l" rtl="0">
              <a:spcBef>
                <a:spcPts val="600"/>
              </a:spcBef>
              <a:spcAft>
                <a:spcPts val="0"/>
              </a:spcAft>
              <a:buNone/>
            </a:pPr>
            <a:endParaRPr sz="1800"/>
          </a:p>
          <a:p>
            <a:pPr marL="0" lvl="0" indent="0" algn="l" rtl="0">
              <a:spcBef>
                <a:spcPts val="600"/>
              </a:spcBef>
              <a:spcAft>
                <a:spcPts val="0"/>
              </a:spcAft>
              <a:buNone/>
            </a:pPr>
            <a:endParaRPr sz="1800"/>
          </a:p>
          <a:p>
            <a:pPr marL="0" lvl="0" indent="0" algn="l" rtl="0">
              <a:spcBef>
                <a:spcPts val="600"/>
              </a:spcBef>
              <a:spcAft>
                <a:spcPts val="0"/>
              </a:spcAft>
              <a:buNone/>
            </a:pPr>
            <a:endParaRPr sz="1800"/>
          </a:p>
          <a:p>
            <a:pPr marL="0" lvl="0" indent="0" algn="l" rtl="0">
              <a:spcBef>
                <a:spcPts val="600"/>
              </a:spcBef>
              <a:spcAft>
                <a:spcPts val="0"/>
              </a:spcAft>
              <a:buNone/>
            </a:pPr>
            <a:endParaRPr sz="1800"/>
          </a:p>
          <a:p>
            <a:pPr marL="0" lvl="0" indent="0" algn="l" rtl="0">
              <a:spcBef>
                <a:spcPts val="600"/>
              </a:spcBef>
              <a:spcAft>
                <a:spcPts val="0"/>
              </a:spcAft>
              <a:buNone/>
            </a:pPr>
            <a:endParaRPr sz="1800"/>
          </a:p>
          <a:p>
            <a:pPr marL="0" lvl="0" indent="0" algn="l" rtl="0">
              <a:spcBef>
                <a:spcPts val="600"/>
              </a:spcBef>
              <a:spcAft>
                <a:spcPts val="0"/>
              </a:spcAft>
              <a:buNone/>
            </a:pPr>
            <a:endParaRPr sz="1800"/>
          </a:p>
          <a:p>
            <a:pPr marL="0" lvl="0" indent="0" algn="l" rtl="0">
              <a:spcBef>
                <a:spcPts val="600"/>
              </a:spcBef>
              <a:spcAft>
                <a:spcPts val="0"/>
              </a:spcAft>
              <a:buNone/>
            </a:pPr>
            <a:endParaRPr sz="1800"/>
          </a:p>
        </p:txBody>
      </p:sp>
      <p:sp>
        <p:nvSpPr>
          <p:cNvPr id="145" name="Google Shape;145;p21"/>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lt1"/>
                </a:solidFill>
              </a:rPr>
              <a:t>10</a:t>
            </a:fld>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2"/>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CONCLUSION</a:t>
            </a:r>
            <a:endParaRPr/>
          </a:p>
        </p:txBody>
      </p:sp>
      <p:sp>
        <p:nvSpPr>
          <p:cNvPr id="151" name="Google Shape;151;p22"/>
          <p:cNvSpPr/>
          <p:nvPr/>
        </p:nvSpPr>
        <p:spPr>
          <a:xfrm>
            <a:off x="3436209" y="1631925"/>
            <a:ext cx="2290800" cy="2273400"/>
          </a:xfrm>
          <a:prstGeom prst="ellipse">
            <a:avLst/>
          </a:prstGeom>
          <a:noFill/>
          <a:ln w="9525"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accent3"/>
                </a:solidFill>
                <a:latin typeface="Quicksand"/>
                <a:ea typeface="Quicksand"/>
                <a:cs typeface="Quicksand"/>
                <a:sym typeface="Quicksand"/>
              </a:rPr>
              <a:t>Multifactorial</a:t>
            </a:r>
            <a:endParaRPr sz="1800">
              <a:solidFill>
                <a:schemeClr val="accent3"/>
              </a:solidFill>
              <a:latin typeface="Quicksand"/>
              <a:ea typeface="Quicksand"/>
              <a:cs typeface="Quicksand"/>
              <a:sym typeface="Quicksand"/>
            </a:endParaRPr>
          </a:p>
        </p:txBody>
      </p:sp>
      <p:sp>
        <p:nvSpPr>
          <p:cNvPr id="152" name="Google Shape;152;p22"/>
          <p:cNvSpPr/>
          <p:nvPr/>
        </p:nvSpPr>
        <p:spPr>
          <a:xfrm>
            <a:off x="1369925" y="1631925"/>
            <a:ext cx="2290800" cy="2273400"/>
          </a:xfrm>
          <a:prstGeom prst="ellipse">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accent1"/>
                </a:solidFill>
                <a:latin typeface="Quicksand"/>
                <a:ea typeface="Quicksand"/>
                <a:cs typeface="Quicksand"/>
                <a:sym typeface="Quicksand"/>
              </a:rPr>
              <a:t>Training</a:t>
            </a:r>
            <a:endParaRPr sz="1800">
              <a:solidFill>
                <a:schemeClr val="accent1"/>
              </a:solidFill>
              <a:latin typeface="Quicksand"/>
              <a:ea typeface="Quicksand"/>
              <a:cs typeface="Quicksand"/>
              <a:sym typeface="Quicksand"/>
            </a:endParaRPr>
          </a:p>
        </p:txBody>
      </p:sp>
      <p:sp>
        <p:nvSpPr>
          <p:cNvPr id="153" name="Google Shape;153;p22"/>
          <p:cNvSpPr/>
          <p:nvPr/>
        </p:nvSpPr>
        <p:spPr>
          <a:xfrm>
            <a:off x="5534528" y="1631925"/>
            <a:ext cx="2290800" cy="2273400"/>
          </a:xfrm>
          <a:prstGeom prst="ellipse">
            <a:avLst/>
          </a:prstGeom>
          <a:noFill/>
          <a:ln w="9525" cap="flat" cmpd="sng">
            <a:solidFill>
              <a:srgbClr val="6D9EEB"/>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rgbClr val="6D9EEB"/>
                </a:solidFill>
                <a:latin typeface="Quicksand"/>
                <a:ea typeface="Quicksand"/>
                <a:cs typeface="Quicksand"/>
                <a:sym typeface="Quicksand"/>
              </a:rPr>
              <a:t>Limitation</a:t>
            </a:r>
            <a:endParaRPr sz="1800">
              <a:solidFill>
                <a:srgbClr val="6D9EEB"/>
              </a:solidFill>
              <a:latin typeface="Quicksand"/>
              <a:ea typeface="Quicksand"/>
              <a:cs typeface="Quicksand"/>
              <a:sym typeface="Quicksand"/>
            </a:endParaRPr>
          </a:p>
        </p:txBody>
      </p:sp>
      <p:sp>
        <p:nvSpPr>
          <p:cNvPr id="154" name="Google Shape;154;p22"/>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lt1"/>
                </a:solidFill>
              </a:rPr>
              <a:t>11</a:t>
            </a:fld>
            <a:endParaRPr>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3"/>
          <p:cNvSpPr txBox="1">
            <a:spLocks noGrp="1"/>
          </p:cNvSpPr>
          <p:nvPr>
            <p:ph type="title"/>
          </p:nvPr>
        </p:nvSpPr>
        <p:spPr>
          <a:xfrm>
            <a:off x="1165475" y="549649"/>
            <a:ext cx="6858000" cy="345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Author Contact Information</a:t>
            </a:r>
            <a:endParaRPr/>
          </a:p>
        </p:txBody>
      </p:sp>
      <p:sp>
        <p:nvSpPr>
          <p:cNvPr id="160" name="Google Shape;160;p23"/>
          <p:cNvSpPr txBox="1">
            <a:spLocks noGrp="1"/>
          </p:cNvSpPr>
          <p:nvPr>
            <p:ph type="sldNum" idx="12"/>
          </p:nvPr>
        </p:nvSpPr>
        <p:spPr>
          <a:xfrm>
            <a:off x="852315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lt1"/>
                </a:solidFill>
              </a:rPr>
              <a:t>12</a:t>
            </a:fld>
            <a:endParaRPr>
              <a:solidFill>
                <a:schemeClr val="lt1"/>
              </a:solidFill>
            </a:endParaRPr>
          </a:p>
        </p:txBody>
      </p:sp>
      <p:sp>
        <p:nvSpPr>
          <p:cNvPr id="161" name="Google Shape;161;p23"/>
          <p:cNvSpPr txBox="1"/>
          <p:nvPr/>
        </p:nvSpPr>
        <p:spPr>
          <a:xfrm>
            <a:off x="1088700" y="3150400"/>
            <a:ext cx="1784400"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a:solidFill>
                  <a:schemeClr val="accent5"/>
                </a:solidFill>
                <a:latin typeface="Quicksand"/>
                <a:ea typeface="Quicksand"/>
                <a:cs typeface="Quicksand"/>
                <a:sym typeface="Quicksand"/>
              </a:rPr>
              <a:t>Janetta Robins Boone</a:t>
            </a:r>
            <a:endParaRPr sz="800">
              <a:solidFill>
                <a:schemeClr val="accent5"/>
              </a:solidFill>
              <a:latin typeface="Quicksand"/>
              <a:ea typeface="Quicksand"/>
              <a:cs typeface="Quicksand"/>
              <a:sym typeface="Quicksand"/>
            </a:endParaRPr>
          </a:p>
          <a:p>
            <a:pPr marL="0" lvl="0" indent="0" algn="ctr" rtl="0">
              <a:spcBef>
                <a:spcPts val="400"/>
              </a:spcBef>
              <a:spcAft>
                <a:spcPts val="0"/>
              </a:spcAft>
              <a:buNone/>
            </a:pPr>
            <a:r>
              <a:rPr lang="en" sz="900">
                <a:solidFill>
                  <a:schemeClr val="accent5"/>
                </a:solidFill>
                <a:latin typeface="Quicksand"/>
                <a:ea typeface="Quicksand"/>
                <a:cs typeface="Quicksand"/>
                <a:sym typeface="Quicksand"/>
              </a:rPr>
              <a:t>janettarobinsboone@my.unt.edu</a:t>
            </a:r>
            <a:endParaRPr>
              <a:solidFill>
                <a:schemeClr val="accent5"/>
              </a:solidFill>
              <a:latin typeface="Quicksand"/>
              <a:ea typeface="Quicksand"/>
              <a:cs typeface="Quicksand"/>
              <a:sym typeface="Quicksand"/>
            </a:endParaRPr>
          </a:p>
          <a:p>
            <a:pPr marL="0" lvl="0" indent="0" algn="ctr" rtl="0">
              <a:spcBef>
                <a:spcPts val="400"/>
              </a:spcBef>
              <a:spcAft>
                <a:spcPts val="400"/>
              </a:spcAft>
              <a:buNone/>
            </a:pPr>
            <a:endParaRPr>
              <a:solidFill>
                <a:schemeClr val="accent5"/>
              </a:solidFill>
              <a:latin typeface="Quicksand"/>
              <a:ea typeface="Quicksand"/>
              <a:cs typeface="Quicksand"/>
              <a:sym typeface="Quicksand"/>
            </a:endParaRPr>
          </a:p>
        </p:txBody>
      </p:sp>
      <p:pic>
        <p:nvPicPr>
          <p:cNvPr id="162" name="Google Shape;162;p23"/>
          <p:cNvPicPr preferRelativeResize="0"/>
          <p:nvPr/>
        </p:nvPicPr>
        <p:blipFill rotWithShape="1">
          <a:blip r:embed="rId3">
            <a:alphaModFix/>
          </a:blip>
          <a:srcRect/>
          <a:stretch/>
        </p:blipFill>
        <p:spPr>
          <a:xfrm>
            <a:off x="3216025" y="1531375"/>
            <a:ext cx="1489200" cy="1489200"/>
          </a:xfrm>
          <a:prstGeom prst="ellipse">
            <a:avLst/>
          </a:prstGeom>
          <a:noFill/>
          <a:ln>
            <a:noFill/>
          </a:ln>
        </p:spPr>
      </p:pic>
      <p:sp>
        <p:nvSpPr>
          <p:cNvPr id="163" name="Google Shape;163;p23"/>
          <p:cNvSpPr txBox="1"/>
          <p:nvPr/>
        </p:nvSpPr>
        <p:spPr>
          <a:xfrm>
            <a:off x="3221050" y="3150400"/>
            <a:ext cx="1626000"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a:solidFill>
                  <a:schemeClr val="accent5"/>
                </a:solidFill>
                <a:latin typeface="Quicksand"/>
                <a:ea typeface="Quicksand"/>
                <a:cs typeface="Quicksand"/>
                <a:sym typeface="Quicksand"/>
              </a:rPr>
              <a:t>Lance Whisenant</a:t>
            </a:r>
            <a:endParaRPr sz="800">
              <a:solidFill>
                <a:schemeClr val="accent5"/>
              </a:solidFill>
              <a:latin typeface="Quicksand"/>
              <a:ea typeface="Quicksand"/>
              <a:cs typeface="Quicksand"/>
              <a:sym typeface="Quicksand"/>
            </a:endParaRPr>
          </a:p>
          <a:p>
            <a:pPr marL="0" lvl="0" indent="0" algn="ctr" rtl="0">
              <a:spcBef>
                <a:spcPts val="400"/>
              </a:spcBef>
              <a:spcAft>
                <a:spcPts val="400"/>
              </a:spcAft>
              <a:buNone/>
            </a:pPr>
            <a:r>
              <a:rPr lang="en" sz="900">
                <a:solidFill>
                  <a:schemeClr val="accent5"/>
                </a:solidFill>
                <a:latin typeface="Quicksand"/>
                <a:ea typeface="Quicksand"/>
                <a:cs typeface="Quicksand"/>
                <a:sym typeface="Quicksand"/>
              </a:rPr>
              <a:t>lancewhisenant@my.unt.edu</a:t>
            </a:r>
            <a:endParaRPr>
              <a:solidFill>
                <a:schemeClr val="accent5"/>
              </a:solidFill>
              <a:latin typeface="Quicksand"/>
              <a:ea typeface="Quicksand"/>
              <a:cs typeface="Quicksand"/>
              <a:sym typeface="Quicksand"/>
            </a:endParaRPr>
          </a:p>
        </p:txBody>
      </p:sp>
      <p:sp>
        <p:nvSpPr>
          <p:cNvPr id="164" name="Google Shape;164;p23"/>
          <p:cNvSpPr txBox="1"/>
          <p:nvPr/>
        </p:nvSpPr>
        <p:spPr>
          <a:xfrm>
            <a:off x="5200775" y="3150400"/>
            <a:ext cx="1489200"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a:solidFill>
                  <a:schemeClr val="accent5"/>
                </a:solidFill>
                <a:latin typeface="Quicksand"/>
                <a:ea typeface="Quicksand"/>
                <a:cs typeface="Quicksand"/>
                <a:sym typeface="Quicksand"/>
              </a:rPr>
              <a:t>Bau Tran</a:t>
            </a:r>
            <a:endParaRPr sz="800">
              <a:solidFill>
                <a:schemeClr val="accent5"/>
              </a:solidFill>
              <a:latin typeface="Quicksand"/>
              <a:ea typeface="Quicksand"/>
              <a:cs typeface="Quicksand"/>
              <a:sym typeface="Quicksand"/>
            </a:endParaRPr>
          </a:p>
          <a:p>
            <a:pPr marL="0" lvl="0" indent="0" algn="ctr" rtl="0">
              <a:spcBef>
                <a:spcPts val="400"/>
              </a:spcBef>
              <a:spcAft>
                <a:spcPts val="0"/>
              </a:spcAft>
              <a:buNone/>
            </a:pPr>
            <a:r>
              <a:rPr lang="en" sz="900">
                <a:solidFill>
                  <a:schemeClr val="accent5"/>
                </a:solidFill>
                <a:latin typeface="Quicksand"/>
                <a:ea typeface="Quicksand"/>
                <a:cs typeface="Quicksand"/>
                <a:sym typeface="Quicksand"/>
              </a:rPr>
              <a:t>bautran@my.unt.edu</a:t>
            </a:r>
            <a:endParaRPr>
              <a:solidFill>
                <a:schemeClr val="accent5"/>
              </a:solidFill>
              <a:latin typeface="Quicksand"/>
              <a:ea typeface="Quicksand"/>
              <a:cs typeface="Quicksand"/>
              <a:sym typeface="Quicksand"/>
            </a:endParaRPr>
          </a:p>
          <a:p>
            <a:pPr marL="0" lvl="0" indent="0" algn="ctr" rtl="0">
              <a:spcBef>
                <a:spcPts val="400"/>
              </a:spcBef>
              <a:spcAft>
                <a:spcPts val="400"/>
              </a:spcAft>
              <a:buNone/>
            </a:pPr>
            <a:endParaRPr>
              <a:solidFill>
                <a:schemeClr val="accent5"/>
              </a:solidFill>
              <a:latin typeface="Quicksand"/>
              <a:ea typeface="Quicksand"/>
              <a:cs typeface="Quicksand"/>
              <a:sym typeface="Quicksand"/>
            </a:endParaRPr>
          </a:p>
        </p:txBody>
      </p:sp>
      <p:sp>
        <p:nvSpPr>
          <p:cNvPr id="165" name="Google Shape;165;p23"/>
          <p:cNvSpPr txBox="1"/>
          <p:nvPr/>
        </p:nvSpPr>
        <p:spPr>
          <a:xfrm>
            <a:off x="7180500" y="3150400"/>
            <a:ext cx="1489200"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a:solidFill>
                  <a:schemeClr val="accent5"/>
                </a:solidFill>
                <a:latin typeface="Quicksand"/>
                <a:ea typeface="Quicksand"/>
                <a:cs typeface="Quicksand"/>
                <a:sym typeface="Quicksand"/>
              </a:rPr>
              <a:t>Erin Howard</a:t>
            </a:r>
            <a:endParaRPr sz="1200" b="1">
              <a:solidFill>
                <a:schemeClr val="accent5"/>
              </a:solidFill>
              <a:latin typeface="Quicksand"/>
              <a:ea typeface="Quicksand"/>
              <a:cs typeface="Quicksand"/>
              <a:sym typeface="Quicksand"/>
            </a:endParaRPr>
          </a:p>
          <a:p>
            <a:pPr marL="0" lvl="0" indent="0" algn="ctr" rtl="0">
              <a:spcBef>
                <a:spcPts val="400"/>
              </a:spcBef>
              <a:spcAft>
                <a:spcPts val="400"/>
              </a:spcAft>
              <a:buNone/>
            </a:pPr>
            <a:r>
              <a:rPr lang="en" sz="900">
                <a:solidFill>
                  <a:schemeClr val="accent5"/>
                </a:solidFill>
                <a:latin typeface="Quicksand"/>
                <a:ea typeface="Quicksand"/>
                <a:cs typeface="Quicksand"/>
                <a:sym typeface="Quicksand"/>
              </a:rPr>
              <a:t>erinhoward2@my.unt.edu</a:t>
            </a:r>
            <a:endParaRPr>
              <a:solidFill>
                <a:schemeClr val="accent5"/>
              </a:solidFill>
              <a:latin typeface="Quicksand"/>
              <a:ea typeface="Quicksand"/>
              <a:cs typeface="Quicksand"/>
              <a:sym typeface="Quicksand"/>
            </a:endParaRPr>
          </a:p>
        </p:txBody>
      </p:sp>
      <p:pic>
        <p:nvPicPr>
          <p:cNvPr id="166" name="Google Shape;166;p23"/>
          <p:cNvPicPr preferRelativeResize="0"/>
          <p:nvPr/>
        </p:nvPicPr>
        <p:blipFill rotWithShape="1">
          <a:blip r:embed="rId4">
            <a:alphaModFix/>
          </a:blip>
          <a:srcRect l="5173" r="5173"/>
          <a:stretch/>
        </p:blipFill>
        <p:spPr>
          <a:xfrm>
            <a:off x="5195750" y="1531375"/>
            <a:ext cx="1489200" cy="1489200"/>
          </a:xfrm>
          <a:prstGeom prst="ellipse">
            <a:avLst/>
          </a:prstGeom>
          <a:noFill/>
          <a:ln>
            <a:noFill/>
          </a:ln>
          <a:effectLst>
            <a:outerShdw blurRad="57150" dist="19050" dir="5400000" algn="bl" rotWithShape="0">
              <a:srgbClr val="000000">
                <a:alpha val="50000"/>
              </a:srgbClr>
            </a:outerShdw>
          </a:effectLst>
        </p:spPr>
      </p:pic>
      <p:pic>
        <p:nvPicPr>
          <p:cNvPr id="167" name="Google Shape;167;p23"/>
          <p:cNvPicPr preferRelativeResize="0"/>
          <p:nvPr/>
        </p:nvPicPr>
        <p:blipFill rotWithShape="1">
          <a:blip r:embed="rId5">
            <a:alphaModFix/>
          </a:blip>
          <a:srcRect t="12502" b="12495"/>
          <a:stretch/>
        </p:blipFill>
        <p:spPr>
          <a:xfrm>
            <a:off x="7175475" y="1531375"/>
            <a:ext cx="1489200" cy="1489200"/>
          </a:xfrm>
          <a:prstGeom prst="ellipse">
            <a:avLst/>
          </a:prstGeom>
          <a:noFill/>
          <a:ln>
            <a:noFill/>
          </a:ln>
        </p:spPr>
      </p:pic>
      <p:pic>
        <p:nvPicPr>
          <p:cNvPr id="168" name="Google Shape;168;p23"/>
          <p:cNvPicPr preferRelativeResize="0"/>
          <p:nvPr/>
        </p:nvPicPr>
        <p:blipFill rotWithShape="1">
          <a:blip r:embed="rId6">
            <a:alphaModFix/>
          </a:blip>
          <a:srcRect t="11988" b="11988"/>
          <a:stretch/>
        </p:blipFill>
        <p:spPr>
          <a:xfrm>
            <a:off x="1236300" y="1531375"/>
            <a:ext cx="1489200" cy="1489200"/>
          </a:xfrm>
          <a:prstGeom prst="ellipse">
            <a:avLst/>
          </a:prstGeom>
          <a:noFill/>
          <a:ln>
            <a:noFill/>
          </a:ln>
        </p:spPr>
      </p:pic>
    </p:spTree>
  </p:cSld>
  <p:clrMapOvr>
    <a:masterClrMapping/>
  </p:clrMapOvr>
</p:sld>
</file>

<file path=ppt/theme/theme1.xml><?xml version="1.0" encoding="utf-8"?>
<a:theme xmlns:a="http://schemas.openxmlformats.org/drawingml/2006/main" name="Eleanor template">
  <a:themeElements>
    <a:clrScheme name="Custom 347">
      <a:dk1>
        <a:srgbClr val="2E3037"/>
      </a:dk1>
      <a:lt1>
        <a:srgbClr val="FFFFFF"/>
      </a:lt1>
      <a:dk2>
        <a:srgbClr val="666666"/>
      </a:dk2>
      <a:lt2>
        <a:srgbClr val="F3F3F3"/>
      </a:lt2>
      <a:accent1>
        <a:srgbClr val="39C0BA"/>
      </a:accent1>
      <a:accent2>
        <a:srgbClr val="90E6E2"/>
      </a:accent2>
      <a:accent3>
        <a:srgbClr val="F35B69"/>
      </a:accent3>
      <a:accent4>
        <a:srgbClr val="FAB2B9"/>
      </a:accent4>
      <a:accent5>
        <a:srgbClr val="999FA9"/>
      </a:accent5>
      <a:accent6>
        <a:srgbClr val="E2E7EE"/>
      </a:accent6>
      <a:hlink>
        <a:srgbClr val="39C0B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1363</Words>
  <Application>Microsoft Office PowerPoint</Application>
  <PresentationFormat>On-screen Show (16:9)</PresentationFormat>
  <Paragraphs>123</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Quicksand</vt:lpstr>
      <vt:lpstr>Arial</vt:lpstr>
      <vt:lpstr>Times New Roman</vt:lpstr>
      <vt:lpstr>Calibri</vt:lpstr>
      <vt:lpstr>Eleanor template</vt:lpstr>
      <vt:lpstr>Interdisciplinary Team Science: Perception of First-Year Ph.D. Students</vt:lpstr>
      <vt:lpstr>PowerPoint Presentation</vt:lpstr>
      <vt:lpstr>INTRO &amp; LIT REVIEW</vt:lpstr>
      <vt:lpstr>PowerPoint Presentation</vt:lpstr>
      <vt:lpstr>METHODS</vt:lpstr>
      <vt:lpstr>RESULTS</vt:lpstr>
      <vt:lpstr>DEMOGRAPHICS</vt:lpstr>
      <vt:lpstr>KNOWLEDGE &amp; ATTITUDES ANALYSIS</vt:lpstr>
      <vt:lpstr>ANALYSIS OF QUALITATIVE DATUM POINTS</vt:lpstr>
      <vt:lpstr>DISCUSSION</vt:lpstr>
      <vt:lpstr>CONCLUSION</vt:lpstr>
      <vt:lpstr>Author 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Interdisciplinary Team Science: Perception of First-Year Ph.D. Students</dc:title>
  <dc:creator>Whisenant, Michael L.</dc:creator>
  <cp:lastModifiedBy>Whisenant, Michael L.</cp:lastModifiedBy>
  <cp:revision>1</cp:revision>
  <dcterms:modified xsi:type="dcterms:W3CDTF">2022-03-31T20:59:45Z</dcterms:modified>
</cp:coreProperties>
</file>