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handoutMasterIdLst>
    <p:handoutMasterId r:id="rId16"/>
  </p:handoutMasterIdLst>
  <p:sldIdLst>
    <p:sldId id="257" r:id="rId5"/>
    <p:sldId id="268" r:id="rId6"/>
    <p:sldId id="267" r:id="rId7"/>
    <p:sldId id="269" r:id="rId8"/>
    <p:sldId id="270" r:id="rId9"/>
    <p:sldId id="259" r:id="rId10"/>
    <p:sldId id="261" r:id="rId11"/>
    <p:sldId id="262" r:id="rId12"/>
    <p:sldId id="263" r:id="rId13"/>
    <p:sldId id="271" r:id="rId14"/>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4404"/>
    <a:srgbClr val="5F6F0F"/>
    <a:srgbClr val="718412"/>
    <a:srgbClr val="65741A"/>
    <a:srgbClr val="70811D"/>
    <a:srgbClr val="7B8D1F"/>
    <a:srgbClr val="839721"/>
    <a:srgbClr val="95AB25"/>
    <a:srgbClr val="BC5500"/>
    <a:srgbClr val="C45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p:scale>
          <a:sx n="86" d="100"/>
          <a:sy n="86" d="100"/>
        </p:scale>
        <p:origin x="562" y="4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89F14A-1204-4B9C-BA35-1BA2D918E5B8}"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CE35EF83-6447-4A48-B881-8A343D4FA231}">
      <dgm:prSet/>
      <dgm:spPr/>
      <dgm:t>
        <a:bodyPr/>
        <a:lstStyle/>
        <a:p>
          <a:r>
            <a:rPr lang="en-US" dirty="0">
              <a:solidFill>
                <a:schemeClr val="bg1"/>
              </a:solidFill>
            </a:rPr>
            <a:t>Our highest priority is increasing the number of people with higher education credentials in our area, while staying committed to our student success and completion rates.</a:t>
          </a:r>
        </a:p>
      </dgm:t>
    </dgm:pt>
    <dgm:pt modelId="{F546D98C-705D-48B9-B197-ADC68DFE39C3}" type="parTrans" cxnId="{E64FB16E-AA1B-4EF5-86EB-212ADC6A66F8}">
      <dgm:prSet/>
      <dgm:spPr/>
      <dgm:t>
        <a:bodyPr/>
        <a:lstStyle/>
        <a:p>
          <a:endParaRPr lang="en-US"/>
        </a:p>
      </dgm:t>
    </dgm:pt>
    <dgm:pt modelId="{8518B0BE-5A98-4C63-AD3E-095F7FC7E4D3}" type="sibTrans" cxnId="{E64FB16E-AA1B-4EF5-86EB-212ADC6A66F8}">
      <dgm:prSet/>
      <dgm:spPr/>
      <dgm:t>
        <a:bodyPr/>
        <a:lstStyle/>
        <a:p>
          <a:endParaRPr lang="en-US"/>
        </a:p>
      </dgm:t>
    </dgm:pt>
    <dgm:pt modelId="{C33F80F1-4110-424E-903A-DE46882C588B}">
      <dgm:prSet/>
      <dgm:spPr/>
      <dgm:t>
        <a:bodyPr/>
        <a:lstStyle/>
        <a:p>
          <a:r>
            <a:rPr lang="en-US" dirty="0">
              <a:solidFill>
                <a:schemeClr val="bg1"/>
              </a:solidFill>
            </a:rPr>
            <a:t>Our common goal is to assist our community by striving for 60 percent of the 25–34-year-old Texas population to hold a certificate or degree by 2030.</a:t>
          </a:r>
        </a:p>
      </dgm:t>
    </dgm:pt>
    <dgm:pt modelId="{8C9F0858-EC9D-4A33-AE94-2DC9359D9164}" type="parTrans" cxnId="{6BDC4D9A-E241-44CF-8B9A-91EC8C470E3C}">
      <dgm:prSet/>
      <dgm:spPr/>
      <dgm:t>
        <a:bodyPr/>
        <a:lstStyle/>
        <a:p>
          <a:endParaRPr lang="en-US"/>
        </a:p>
      </dgm:t>
    </dgm:pt>
    <dgm:pt modelId="{0EE7D78D-95E9-4CAE-BF44-92360B375FA5}" type="sibTrans" cxnId="{6BDC4D9A-E241-44CF-8B9A-91EC8C470E3C}">
      <dgm:prSet/>
      <dgm:spPr/>
      <dgm:t>
        <a:bodyPr/>
        <a:lstStyle/>
        <a:p>
          <a:endParaRPr lang="en-US"/>
        </a:p>
      </dgm:t>
    </dgm:pt>
    <dgm:pt modelId="{624FF986-409C-4695-8804-8E2552340957}" type="pres">
      <dgm:prSet presAssocID="{FD89F14A-1204-4B9C-BA35-1BA2D918E5B8}" presName="mainComposite" presStyleCnt="0">
        <dgm:presLayoutVars>
          <dgm:chPref val="1"/>
          <dgm:dir/>
          <dgm:animOne val="branch"/>
          <dgm:animLvl val="lvl"/>
          <dgm:resizeHandles val="exact"/>
        </dgm:presLayoutVars>
      </dgm:prSet>
      <dgm:spPr/>
    </dgm:pt>
    <dgm:pt modelId="{05407046-A128-4298-97B2-0CEF912B621F}" type="pres">
      <dgm:prSet presAssocID="{FD89F14A-1204-4B9C-BA35-1BA2D918E5B8}" presName="hierFlow" presStyleCnt="0"/>
      <dgm:spPr/>
    </dgm:pt>
    <dgm:pt modelId="{CF00D093-BE4D-4172-B992-3394434D564D}" type="pres">
      <dgm:prSet presAssocID="{FD89F14A-1204-4B9C-BA35-1BA2D918E5B8}" presName="firstBuf" presStyleCnt="0"/>
      <dgm:spPr/>
    </dgm:pt>
    <dgm:pt modelId="{4DD06385-021B-4551-B669-614E87185568}" type="pres">
      <dgm:prSet presAssocID="{FD89F14A-1204-4B9C-BA35-1BA2D918E5B8}" presName="hierChild1" presStyleCnt="0">
        <dgm:presLayoutVars>
          <dgm:chPref val="1"/>
          <dgm:animOne val="branch"/>
          <dgm:animLvl val="lvl"/>
        </dgm:presLayoutVars>
      </dgm:prSet>
      <dgm:spPr/>
    </dgm:pt>
    <dgm:pt modelId="{BC65F921-A1D6-48BE-B7EE-B8E31430C7D9}" type="pres">
      <dgm:prSet presAssocID="{CE35EF83-6447-4A48-B881-8A343D4FA231}" presName="Name14" presStyleCnt="0"/>
      <dgm:spPr/>
    </dgm:pt>
    <dgm:pt modelId="{6803F423-FEB6-4412-9086-15999018BD91}" type="pres">
      <dgm:prSet presAssocID="{CE35EF83-6447-4A48-B881-8A343D4FA231}" presName="level1Shape" presStyleLbl="node0" presStyleIdx="0" presStyleCnt="1">
        <dgm:presLayoutVars>
          <dgm:chPref val="3"/>
        </dgm:presLayoutVars>
      </dgm:prSet>
      <dgm:spPr/>
    </dgm:pt>
    <dgm:pt modelId="{E5F44DEC-5689-46E7-9994-30653EDC0D64}" type="pres">
      <dgm:prSet presAssocID="{CE35EF83-6447-4A48-B881-8A343D4FA231}" presName="hierChild2" presStyleCnt="0"/>
      <dgm:spPr/>
    </dgm:pt>
    <dgm:pt modelId="{F2E696A1-603C-4FCA-9E98-10CA8EB67BB1}" type="pres">
      <dgm:prSet presAssocID="{FD89F14A-1204-4B9C-BA35-1BA2D918E5B8}" presName="bgShapesFlow" presStyleCnt="0"/>
      <dgm:spPr/>
    </dgm:pt>
    <dgm:pt modelId="{760DAB72-3173-4264-8D74-C87E76507B0C}" type="pres">
      <dgm:prSet presAssocID="{C33F80F1-4110-424E-903A-DE46882C588B}" presName="rectComp" presStyleCnt="0"/>
      <dgm:spPr/>
    </dgm:pt>
    <dgm:pt modelId="{20C623EA-56AB-4F97-A56B-71EDE4663924}" type="pres">
      <dgm:prSet presAssocID="{C33F80F1-4110-424E-903A-DE46882C588B}" presName="bgRect" presStyleLbl="bgShp" presStyleIdx="0" presStyleCnt="1"/>
      <dgm:spPr/>
    </dgm:pt>
    <dgm:pt modelId="{8F5EF768-0D8B-4DD7-A291-531F0EF3C386}" type="pres">
      <dgm:prSet presAssocID="{C33F80F1-4110-424E-903A-DE46882C588B}" presName="bgRectTx" presStyleLbl="bgShp" presStyleIdx="0" presStyleCnt="1">
        <dgm:presLayoutVars>
          <dgm:bulletEnabled val="1"/>
        </dgm:presLayoutVars>
      </dgm:prSet>
      <dgm:spPr/>
    </dgm:pt>
  </dgm:ptLst>
  <dgm:cxnLst>
    <dgm:cxn modelId="{E64FB16E-AA1B-4EF5-86EB-212ADC6A66F8}" srcId="{FD89F14A-1204-4B9C-BA35-1BA2D918E5B8}" destId="{CE35EF83-6447-4A48-B881-8A343D4FA231}" srcOrd="0" destOrd="0" parTransId="{F546D98C-705D-48B9-B197-ADC68DFE39C3}" sibTransId="{8518B0BE-5A98-4C63-AD3E-095F7FC7E4D3}"/>
    <dgm:cxn modelId="{6BDC4D9A-E241-44CF-8B9A-91EC8C470E3C}" srcId="{FD89F14A-1204-4B9C-BA35-1BA2D918E5B8}" destId="{C33F80F1-4110-424E-903A-DE46882C588B}" srcOrd="1" destOrd="0" parTransId="{8C9F0858-EC9D-4A33-AE94-2DC9359D9164}" sibTransId="{0EE7D78D-95E9-4CAE-BF44-92360B375FA5}"/>
    <dgm:cxn modelId="{18F141A9-B783-4685-B128-B5A92E2E5A23}" type="presOf" srcId="{CE35EF83-6447-4A48-B881-8A343D4FA231}" destId="{6803F423-FEB6-4412-9086-15999018BD91}" srcOrd="0" destOrd="0" presId="urn:microsoft.com/office/officeart/2005/8/layout/hierarchy6"/>
    <dgm:cxn modelId="{C53F24CB-72FA-440A-88FB-3D2CA7A3AB49}" type="presOf" srcId="{C33F80F1-4110-424E-903A-DE46882C588B}" destId="{20C623EA-56AB-4F97-A56B-71EDE4663924}" srcOrd="0" destOrd="0" presId="urn:microsoft.com/office/officeart/2005/8/layout/hierarchy6"/>
    <dgm:cxn modelId="{5E9A00EB-0C45-4B1B-B395-824F6F7E785F}" type="presOf" srcId="{FD89F14A-1204-4B9C-BA35-1BA2D918E5B8}" destId="{624FF986-409C-4695-8804-8E2552340957}" srcOrd="0" destOrd="0" presId="urn:microsoft.com/office/officeart/2005/8/layout/hierarchy6"/>
    <dgm:cxn modelId="{4BF572EE-0984-4F38-9738-46A940FD3896}" type="presOf" srcId="{C33F80F1-4110-424E-903A-DE46882C588B}" destId="{8F5EF768-0D8B-4DD7-A291-531F0EF3C386}" srcOrd="1" destOrd="0" presId="urn:microsoft.com/office/officeart/2005/8/layout/hierarchy6"/>
    <dgm:cxn modelId="{D6521BC9-9554-4488-9F7E-16E906C6E18C}" type="presParOf" srcId="{624FF986-409C-4695-8804-8E2552340957}" destId="{05407046-A128-4298-97B2-0CEF912B621F}" srcOrd="0" destOrd="0" presId="urn:microsoft.com/office/officeart/2005/8/layout/hierarchy6"/>
    <dgm:cxn modelId="{0BEDCCF7-167F-4F94-893C-BC2B30668329}" type="presParOf" srcId="{05407046-A128-4298-97B2-0CEF912B621F}" destId="{CF00D093-BE4D-4172-B992-3394434D564D}" srcOrd="0" destOrd="0" presId="urn:microsoft.com/office/officeart/2005/8/layout/hierarchy6"/>
    <dgm:cxn modelId="{226AD7C5-7C81-4040-952E-2F347753F67E}" type="presParOf" srcId="{05407046-A128-4298-97B2-0CEF912B621F}" destId="{4DD06385-021B-4551-B669-614E87185568}" srcOrd="1" destOrd="0" presId="urn:microsoft.com/office/officeart/2005/8/layout/hierarchy6"/>
    <dgm:cxn modelId="{9584E1B9-D9E3-4ECC-8F02-B465EB2E0F3E}" type="presParOf" srcId="{4DD06385-021B-4551-B669-614E87185568}" destId="{BC65F921-A1D6-48BE-B7EE-B8E31430C7D9}" srcOrd="0" destOrd="0" presId="urn:microsoft.com/office/officeart/2005/8/layout/hierarchy6"/>
    <dgm:cxn modelId="{2B92A852-2C70-4D44-A7A0-0B94A729D78E}" type="presParOf" srcId="{BC65F921-A1D6-48BE-B7EE-B8E31430C7D9}" destId="{6803F423-FEB6-4412-9086-15999018BD91}" srcOrd="0" destOrd="0" presId="urn:microsoft.com/office/officeart/2005/8/layout/hierarchy6"/>
    <dgm:cxn modelId="{8F3E77CC-EB0C-482E-BE25-A574D7591523}" type="presParOf" srcId="{BC65F921-A1D6-48BE-B7EE-B8E31430C7D9}" destId="{E5F44DEC-5689-46E7-9994-30653EDC0D64}" srcOrd="1" destOrd="0" presId="urn:microsoft.com/office/officeart/2005/8/layout/hierarchy6"/>
    <dgm:cxn modelId="{94F46E36-F60F-4EA9-8B69-6EA5827FD356}" type="presParOf" srcId="{624FF986-409C-4695-8804-8E2552340957}" destId="{F2E696A1-603C-4FCA-9E98-10CA8EB67BB1}" srcOrd="1" destOrd="0" presId="urn:microsoft.com/office/officeart/2005/8/layout/hierarchy6"/>
    <dgm:cxn modelId="{61039988-D55D-4392-8294-354BB6CC4F1B}" type="presParOf" srcId="{F2E696A1-603C-4FCA-9E98-10CA8EB67BB1}" destId="{760DAB72-3173-4264-8D74-C87E76507B0C}" srcOrd="0" destOrd="0" presId="urn:microsoft.com/office/officeart/2005/8/layout/hierarchy6"/>
    <dgm:cxn modelId="{0A07A54A-4BD1-4A3B-8648-8677AF121DBC}" type="presParOf" srcId="{760DAB72-3173-4264-8D74-C87E76507B0C}" destId="{20C623EA-56AB-4F97-A56B-71EDE4663924}" srcOrd="0" destOrd="0" presId="urn:microsoft.com/office/officeart/2005/8/layout/hierarchy6"/>
    <dgm:cxn modelId="{B3386D3D-64C7-46C0-BDEB-FBC365CCD628}" type="presParOf" srcId="{760DAB72-3173-4264-8D74-C87E76507B0C}" destId="{8F5EF768-0D8B-4DD7-A291-531F0EF3C386}" srcOrd="1" destOrd="0" presId="urn:microsoft.com/office/officeart/2005/8/layout/hierarchy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50F270-06A8-4B02-9978-B394BE1056E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6A603A9B-3102-47CA-9DDB-B327F6EC77EB}">
      <dgm:prSet phldrT="[Text]" custT="1"/>
      <dgm:spPr/>
      <dgm:t>
        <a:bodyPr/>
        <a:lstStyle/>
        <a:p>
          <a:pPr algn="ctr"/>
          <a:r>
            <a:rPr lang="en-US" sz="1600" dirty="0"/>
            <a:t>New Data Center</a:t>
          </a:r>
        </a:p>
      </dgm:t>
    </dgm:pt>
    <dgm:pt modelId="{A40E4763-C070-4A77-A296-BB2B317D994A}" type="parTrans" cxnId="{5836A2B9-2FC9-4CA0-9BA0-DF4513A8DE83}">
      <dgm:prSet/>
      <dgm:spPr/>
      <dgm:t>
        <a:bodyPr/>
        <a:lstStyle/>
        <a:p>
          <a:pPr algn="ctr"/>
          <a:endParaRPr lang="en-US"/>
        </a:p>
      </dgm:t>
    </dgm:pt>
    <dgm:pt modelId="{74CBC843-24FB-4B6E-B3F8-61AE7A136DAC}" type="sibTrans" cxnId="{5836A2B9-2FC9-4CA0-9BA0-DF4513A8DE83}">
      <dgm:prSet/>
      <dgm:spPr/>
      <dgm:t>
        <a:bodyPr/>
        <a:lstStyle/>
        <a:p>
          <a:pPr algn="ctr"/>
          <a:endParaRPr lang="en-US"/>
        </a:p>
      </dgm:t>
    </dgm:pt>
    <dgm:pt modelId="{C7074813-A488-4587-BA89-377F78533715}">
      <dgm:prSet phldrT="[Text]" custT="1"/>
      <dgm:spPr/>
      <dgm:t>
        <a:bodyPr/>
        <a:lstStyle/>
        <a:p>
          <a:pPr algn="ctr"/>
          <a:r>
            <a:rPr lang="en-US" sz="1600" dirty="0"/>
            <a:t>Enhanced Communication</a:t>
          </a:r>
        </a:p>
      </dgm:t>
    </dgm:pt>
    <dgm:pt modelId="{7FA576E2-F26B-4589-99CE-EB562D6C79F5}" type="parTrans" cxnId="{C8C7FCBD-4FD9-4073-B3A0-A844916B1A8F}">
      <dgm:prSet/>
      <dgm:spPr/>
      <dgm:t>
        <a:bodyPr/>
        <a:lstStyle/>
        <a:p>
          <a:pPr algn="ctr"/>
          <a:endParaRPr lang="en-US"/>
        </a:p>
      </dgm:t>
    </dgm:pt>
    <dgm:pt modelId="{E668CF38-915C-4B12-8EA1-1F88EF4DDB48}" type="sibTrans" cxnId="{C8C7FCBD-4FD9-4073-B3A0-A844916B1A8F}">
      <dgm:prSet/>
      <dgm:spPr/>
      <dgm:t>
        <a:bodyPr/>
        <a:lstStyle/>
        <a:p>
          <a:pPr algn="ctr"/>
          <a:endParaRPr lang="en-US"/>
        </a:p>
      </dgm:t>
    </dgm:pt>
    <dgm:pt modelId="{FA262A1D-FF6C-448C-9B19-4FAD0C3F2009}">
      <dgm:prSet phldrT="[Text]" custT="1"/>
      <dgm:spPr/>
      <dgm:t>
        <a:bodyPr/>
        <a:lstStyle/>
        <a:p>
          <a:pPr algn="ctr"/>
          <a:r>
            <a:rPr lang="en-US" sz="1600" dirty="0"/>
            <a:t>OneDrive &amp; SharePoint</a:t>
          </a:r>
        </a:p>
      </dgm:t>
    </dgm:pt>
    <dgm:pt modelId="{A1A3F764-AA4F-41A4-B653-9ED6BA8FAFB1}" type="parTrans" cxnId="{D93D3006-1254-4090-BBE3-1391E6E9AC8D}">
      <dgm:prSet/>
      <dgm:spPr/>
      <dgm:t>
        <a:bodyPr/>
        <a:lstStyle/>
        <a:p>
          <a:pPr algn="ctr"/>
          <a:endParaRPr lang="en-US"/>
        </a:p>
      </dgm:t>
    </dgm:pt>
    <dgm:pt modelId="{20C503AE-1854-4897-9951-19B80F74CBD6}" type="sibTrans" cxnId="{D93D3006-1254-4090-BBE3-1391E6E9AC8D}">
      <dgm:prSet/>
      <dgm:spPr/>
      <dgm:t>
        <a:bodyPr/>
        <a:lstStyle/>
        <a:p>
          <a:pPr algn="ctr"/>
          <a:endParaRPr lang="en-US"/>
        </a:p>
      </dgm:t>
    </dgm:pt>
    <dgm:pt modelId="{43F49A57-2AFE-4349-B014-2202E915F029}">
      <dgm:prSet phldrT="[Text]" custT="1"/>
      <dgm:spPr/>
      <dgm:t>
        <a:bodyPr/>
        <a:lstStyle/>
        <a:p>
          <a:pPr algn="ctr"/>
          <a:r>
            <a:rPr lang="en-US" sz="1600" dirty="0"/>
            <a:t>Modern Authentication </a:t>
          </a:r>
        </a:p>
      </dgm:t>
    </dgm:pt>
    <dgm:pt modelId="{1F992666-AA3C-4C81-97AA-0B516F611F62}" type="parTrans" cxnId="{BFA4361F-6370-4604-B1CD-648DE7C0F487}">
      <dgm:prSet/>
      <dgm:spPr/>
      <dgm:t>
        <a:bodyPr/>
        <a:lstStyle/>
        <a:p>
          <a:pPr algn="ctr"/>
          <a:endParaRPr lang="en-US"/>
        </a:p>
      </dgm:t>
    </dgm:pt>
    <dgm:pt modelId="{27888E28-EDC7-43CD-B08B-34577E71091D}" type="sibTrans" cxnId="{BFA4361F-6370-4604-B1CD-648DE7C0F487}">
      <dgm:prSet/>
      <dgm:spPr/>
      <dgm:t>
        <a:bodyPr/>
        <a:lstStyle/>
        <a:p>
          <a:pPr algn="ctr"/>
          <a:endParaRPr lang="en-US"/>
        </a:p>
      </dgm:t>
    </dgm:pt>
    <dgm:pt modelId="{BD77EE09-8D61-40FF-8A08-5856D929437E}">
      <dgm:prSet phldrT="[Text]" custT="1"/>
      <dgm:spPr/>
      <dgm:t>
        <a:bodyPr/>
        <a:lstStyle/>
        <a:p>
          <a:pPr algn="ctr"/>
          <a:r>
            <a:rPr lang="en-US" sz="1600" dirty="0"/>
            <a:t>Jenzabar Financial Aid</a:t>
          </a:r>
        </a:p>
      </dgm:t>
    </dgm:pt>
    <dgm:pt modelId="{C5C2F57F-02E8-47E6-9128-A3FB7270EF27}" type="parTrans" cxnId="{33FC4B0B-D6E2-468A-81CD-058666918C77}">
      <dgm:prSet/>
      <dgm:spPr/>
      <dgm:t>
        <a:bodyPr/>
        <a:lstStyle/>
        <a:p>
          <a:pPr algn="ctr"/>
          <a:endParaRPr lang="en-US"/>
        </a:p>
      </dgm:t>
    </dgm:pt>
    <dgm:pt modelId="{CF7DC864-51DE-421B-A501-A0C1D489A3FA}" type="sibTrans" cxnId="{33FC4B0B-D6E2-468A-81CD-058666918C77}">
      <dgm:prSet/>
      <dgm:spPr/>
      <dgm:t>
        <a:bodyPr/>
        <a:lstStyle/>
        <a:p>
          <a:pPr algn="ctr"/>
          <a:endParaRPr lang="en-US"/>
        </a:p>
      </dgm:t>
    </dgm:pt>
    <dgm:pt modelId="{30FB42BF-4D5E-4E32-9CC2-C01D4AA34436}" type="pres">
      <dgm:prSet presAssocID="{7A50F270-06A8-4B02-9978-B394BE1056EB}" presName="diagram" presStyleCnt="0">
        <dgm:presLayoutVars>
          <dgm:dir/>
          <dgm:resizeHandles val="exact"/>
        </dgm:presLayoutVars>
      </dgm:prSet>
      <dgm:spPr/>
    </dgm:pt>
    <dgm:pt modelId="{F3C63C6C-F268-4DC8-9548-FE13A4E9F038}" type="pres">
      <dgm:prSet presAssocID="{6A603A9B-3102-47CA-9DDB-B327F6EC77EB}" presName="node" presStyleLbl="node1" presStyleIdx="0" presStyleCnt="5">
        <dgm:presLayoutVars>
          <dgm:bulletEnabled val="1"/>
        </dgm:presLayoutVars>
      </dgm:prSet>
      <dgm:spPr/>
    </dgm:pt>
    <dgm:pt modelId="{09CFB6C9-EB77-46EA-BCDD-F9D541B11B5E}" type="pres">
      <dgm:prSet presAssocID="{74CBC843-24FB-4B6E-B3F8-61AE7A136DAC}" presName="sibTrans" presStyleCnt="0"/>
      <dgm:spPr/>
    </dgm:pt>
    <dgm:pt modelId="{7F4E6FC9-A80B-4847-847E-7FA157EF9BF2}" type="pres">
      <dgm:prSet presAssocID="{C7074813-A488-4587-BA89-377F78533715}" presName="node" presStyleLbl="node1" presStyleIdx="1" presStyleCnt="5">
        <dgm:presLayoutVars>
          <dgm:bulletEnabled val="1"/>
        </dgm:presLayoutVars>
      </dgm:prSet>
      <dgm:spPr/>
    </dgm:pt>
    <dgm:pt modelId="{C9332A55-6BF1-498A-A2B9-2D1D85682AB1}" type="pres">
      <dgm:prSet presAssocID="{E668CF38-915C-4B12-8EA1-1F88EF4DDB48}" presName="sibTrans" presStyleCnt="0"/>
      <dgm:spPr/>
    </dgm:pt>
    <dgm:pt modelId="{D09D5B28-6EF3-4B9B-85A4-DF352A081621}" type="pres">
      <dgm:prSet presAssocID="{FA262A1D-FF6C-448C-9B19-4FAD0C3F2009}" presName="node" presStyleLbl="node1" presStyleIdx="2" presStyleCnt="5">
        <dgm:presLayoutVars>
          <dgm:bulletEnabled val="1"/>
        </dgm:presLayoutVars>
      </dgm:prSet>
      <dgm:spPr/>
    </dgm:pt>
    <dgm:pt modelId="{AE55ACAF-921D-409F-A499-3F85BD4D04F6}" type="pres">
      <dgm:prSet presAssocID="{20C503AE-1854-4897-9951-19B80F74CBD6}" presName="sibTrans" presStyleCnt="0"/>
      <dgm:spPr/>
    </dgm:pt>
    <dgm:pt modelId="{20C747AF-776B-4A3C-A945-F7B44D22CD15}" type="pres">
      <dgm:prSet presAssocID="{43F49A57-2AFE-4349-B014-2202E915F029}" presName="node" presStyleLbl="node1" presStyleIdx="3" presStyleCnt="5">
        <dgm:presLayoutVars>
          <dgm:bulletEnabled val="1"/>
        </dgm:presLayoutVars>
      </dgm:prSet>
      <dgm:spPr/>
    </dgm:pt>
    <dgm:pt modelId="{2AB2EBCF-3928-40C3-AB02-A9CCAE20984D}" type="pres">
      <dgm:prSet presAssocID="{27888E28-EDC7-43CD-B08B-34577E71091D}" presName="sibTrans" presStyleCnt="0"/>
      <dgm:spPr/>
    </dgm:pt>
    <dgm:pt modelId="{231B93D5-46F9-40D7-ACA6-E42E431BC10D}" type="pres">
      <dgm:prSet presAssocID="{BD77EE09-8D61-40FF-8A08-5856D929437E}" presName="node" presStyleLbl="node1" presStyleIdx="4" presStyleCnt="5">
        <dgm:presLayoutVars>
          <dgm:bulletEnabled val="1"/>
        </dgm:presLayoutVars>
      </dgm:prSet>
      <dgm:spPr/>
    </dgm:pt>
  </dgm:ptLst>
  <dgm:cxnLst>
    <dgm:cxn modelId="{D93D3006-1254-4090-BBE3-1391E6E9AC8D}" srcId="{7A50F270-06A8-4B02-9978-B394BE1056EB}" destId="{FA262A1D-FF6C-448C-9B19-4FAD0C3F2009}" srcOrd="2" destOrd="0" parTransId="{A1A3F764-AA4F-41A4-B653-9ED6BA8FAFB1}" sibTransId="{20C503AE-1854-4897-9951-19B80F74CBD6}"/>
    <dgm:cxn modelId="{33FC4B0B-D6E2-468A-81CD-058666918C77}" srcId="{7A50F270-06A8-4B02-9978-B394BE1056EB}" destId="{BD77EE09-8D61-40FF-8A08-5856D929437E}" srcOrd="4" destOrd="0" parTransId="{C5C2F57F-02E8-47E6-9128-A3FB7270EF27}" sibTransId="{CF7DC864-51DE-421B-A501-A0C1D489A3FA}"/>
    <dgm:cxn modelId="{A07B9C15-53FB-47E4-8BB3-81B0D83D603A}" type="presOf" srcId="{BD77EE09-8D61-40FF-8A08-5856D929437E}" destId="{231B93D5-46F9-40D7-ACA6-E42E431BC10D}" srcOrd="0" destOrd="0" presId="urn:microsoft.com/office/officeart/2005/8/layout/default"/>
    <dgm:cxn modelId="{934CA718-4FD2-48B8-8AD1-FDADB6346344}" type="presOf" srcId="{43F49A57-2AFE-4349-B014-2202E915F029}" destId="{20C747AF-776B-4A3C-A945-F7B44D22CD15}" srcOrd="0" destOrd="0" presId="urn:microsoft.com/office/officeart/2005/8/layout/default"/>
    <dgm:cxn modelId="{BFA4361F-6370-4604-B1CD-648DE7C0F487}" srcId="{7A50F270-06A8-4B02-9978-B394BE1056EB}" destId="{43F49A57-2AFE-4349-B014-2202E915F029}" srcOrd="3" destOrd="0" parTransId="{1F992666-AA3C-4C81-97AA-0B516F611F62}" sibTransId="{27888E28-EDC7-43CD-B08B-34577E71091D}"/>
    <dgm:cxn modelId="{ACF30334-B046-4A3A-9984-281B4C82CC76}" type="presOf" srcId="{7A50F270-06A8-4B02-9978-B394BE1056EB}" destId="{30FB42BF-4D5E-4E32-9CC2-C01D4AA34436}" srcOrd="0" destOrd="0" presId="urn:microsoft.com/office/officeart/2005/8/layout/default"/>
    <dgm:cxn modelId="{AEC14354-545F-4050-A3E1-B8B34F161B24}" type="presOf" srcId="{FA262A1D-FF6C-448C-9B19-4FAD0C3F2009}" destId="{D09D5B28-6EF3-4B9B-85A4-DF352A081621}" srcOrd="0" destOrd="0" presId="urn:microsoft.com/office/officeart/2005/8/layout/default"/>
    <dgm:cxn modelId="{5836A2B9-2FC9-4CA0-9BA0-DF4513A8DE83}" srcId="{7A50F270-06A8-4B02-9978-B394BE1056EB}" destId="{6A603A9B-3102-47CA-9DDB-B327F6EC77EB}" srcOrd="0" destOrd="0" parTransId="{A40E4763-C070-4A77-A296-BB2B317D994A}" sibTransId="{74CBC843-24FB-4B6E-B3F8-61AE7A136DAC}"/>
    <dgm:cxn modelId="{C8C7FCBD-4FD9-4073-B3A0-A844916B1A8F}" srcId="{7A50F270-06A8-4B02-9978-B394BE1056EB}" destId="{C7074813-A488-4587-BA89-377F78533715}" srcOrd="1" destOrd="0" parTransId="{7FA576E2-F26B-4589-99CE-EB562D6C79F5}" sibTransId="{E668CF38-915C-4B12-8EA1-1F88EF4DDB48}"/>
    <dgm:cxn modelId="{24D090C4-F7EB-4580-B36F-C7786F16D00B}" type="presOf" srcId="{C7074813-A488-4587-BA89-377F78533715}" destId="{7F4E6FC9-A80B-4847-847E-7FA157EF9BF2}" srcOrd="0" destOrd="0" presId="urn:microsoft.com/office/officeart/2005/8/layout/default"/>
    <dgm:cxn modelId="{00AA89FB-202E-4E4C-806B-AE80A80FD66A}" type="presOf" srcId="{6A603A9B-3102-47CA-9DDB-B327F6EC77EB}" destId="{F3C63C6C-F268-4DC8-9548-FE13A4E9F038}" srcOrd="0" destOrd="0" presId="urn:microsoft.com/office/officeart/2005/8/layout/default"/>
    <dgm:cxn modelId="{AE19B5CE-87C6-434D-ADAE-ABC3885FCC60}" type="presParOf" srcId="{30FB42BF-4D5E-4E32-9CC2-C01D4AA34436}" destId="{F3C63C6C-F268-4DC8-9548-FE13A4E9F038}" srcOrd="0" destOrd="0" presId="urn:microsoft.com/office/officeart/2005/8/layout/default"/>
    <dgm:cxn modelId="{21647229-773A-4600-9EB6-2D94A17E5E2A}" type="presParOf" srcId="{30FB42BF-4D5E-4E32-9CC2-C01D4AA34436}" destId="{09CFB6C9-EB77-46EA-BCDD-F9D541B11B5E}" srcOrd="1" destOrd="0" presId="urn:microsoft.com/office/officeart/2005/8/layout/default"/>
    <dgm:cxn modelId="{F2526E09-ACFE-41FF-AE06-DDF1EF665563}" type="presParOf" srcId="{30FB42BF-4D5E-4E32-9CC2-C01D4AA34436}" destId="{7F4E6FC9-A80B-4847-847E-7FA157EF9BF2}" srcOrd="2" destOrd="0" presId="urn:microsoft.com/office/officeart/2005/8/layout/default"/>
    <dgm:cxn modelId="{863B592B-9461-4F28-8645-BE0E51B12D65}" type="presParOf" srcId="{30FB42BF-4D5E-4E32-9CC2-C01D4AA34436}" destId="{C9332A55-6BF1-498A-A2B9-2D1D85682AB1}" srcOrd="3" destOrd="0" presId="urn:microsoft.com/office/officeart/2005/8/layout/default"/>
    <dgm:cxn modelId="{EF4E1B86-D9A1-4F20-B06D-823BDA206FF8}" type="presParOf" srcId="{30FB42BF-4D5E-4E32-9CC2-C01D4AA34436}" destId="{D09D5B28-6EF3-4B9B-85A4-DF352A081621}" srcOrd="4" destOrd="0" presId="urn:microsoft.com/office/officeart/2005/8/layout/default"/>
    <dgm:cxn modelId="{28B6EE0D-88F9-42B7-A7B3-CF6F87666DE8}" type="presParOf" srcId="{30FB42BF-4D5E-4E32-9CC2-C01D4AA34436}" destId="{AE55ACAF-921D-409F-A499-3F85BD4D04F6}" srcOrd="5" destOrd="0" presId="urn:microsoft.com/office/officeart/2005/8/layout/default"/>
    <dgm:cxn modelId="{7CFF0550-57B1-4E39-9ABE-B9E04805DABB}" type="presParOf" srcId="{30FB42BF-4D5E-4E32-9CC2-C01D4AA34436}" destId="{20C747AF-776B-4A3C-A945-F7B44D22CD15}" srcOrd="6" destOrd="0" presId="urn:microsoft.com/office/officeart/2005/8/layout/default"/>
    <dgm:cxn modelId="{1A617B94-D8EA-426C-B3E0-216EE7B662FC}" type="presParOf" srcId="{30FB42BF-4D5E-4E32-9CC2-C01D4AA34436}" destId="{2AB2EBCF-3928-40C3-AB02-A9CCAE20984D}" srcOrd="7" destOrd="0" presId="urn:microsoft.com/office/officeart/2005/8/layout/default"/>
    <dgm:cxn modelId="{4D086DB4-B8EF-4BDF-A179-08F86603CC24}" type="presParOf" srcId="{30FB42BF-4D5E-4E32-9CC2-C01D4AA34436}" destId="{231B93D5-46F9-40D7-ACA6-E42E431BC10D}"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623EA-56AB-4F97-A56B-71EDE4663924}">
      <dsp:nvSpPr>
        <dsp:cNvPr id="0" name=""/>
        <dsp:cNvSpPr/>
      </dsp:nvSpPr>
      <dsp:spPr>
        <a:xfrm>
          <a:off x="0" y="851894"/>
          <a:ext cx="5078677" cy="276153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Our common goal is to assist our community by striving for 60 percent of the 25–34-year-old Texas population to hold a certificate or degree by 2030.</a:t>
          </a:r>
        </a:p>
      </dsp:txBody>
      <dsp:txXfrm>
        <a:off x="0" y="851894"/>
        <a:ext cx="1523603" cy="2761530"/>
      </dsp:txXfrm>
    </dsp:sp>
    <dsp:sp modelId="{6803F423-FEB6-4412-9086-15999018BD91}">
      <dsp:nvSpPr>
        <dsp:cNvPr id="0" name=""/>
        <dsp:cNvSpPr/>
      </dsp:nvSpPr>
      <dsp:spPr>
        <a:xfrm>
          <a:off x="1524396" y="1082022"/>
          <a:ext cx="3451913" cy="23012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Our highest priority is increasing the number of people with higher education credentials in our area, while staying committed to our student success and completion rates.</a:t>
          </a:r>
        </a:p>
      </dsp:txBody>
      <dsp:txXfrm>
        <a:off x="1591798" y="1149424"/>
        <a:ext cx="3317109" cy="21664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C63C6C-F268-4DC8-9548-FE13A4E9F038}">
      <dsp:nvSpPr>
        <dsp:cNvPr id="0" name=""/>
        <dsp:cNvSpPr/>
      </dsp:nvSpPr>
      <dsp:spPr>
        <a:xfrm>
          <a:off x="0" y="663569"/>
          <a:ext cx="2293606" cy="13761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New Data Center</a:t>
          </a:r>
        </a:p>
      </dsp:txBody>
      <dsp:txXfrm>
        <a:off x="0" y="663569"/>
        <a:ext cx="2293606" cy="1376163"/>
      </dsp:txXfrm>
    </dsp:sp>
    <dsp:sp modelId="{7F4E6FC9-A80B-4847-847E-7FA157EF9BF2}">
      <dsp:nvSpPr>
        <dsp:cNvPr id="0" name=""/>
        <dsp:cNvSpPr/>
      </dsp:nvSpPr>
      <dsp:spPr>
        <a:xfrm>
          <a:off x="2522967" y="663569"/>
          <a:ext cx="2293606" cy="13761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Enhanced Communication</a:t>
          </a:r>
        </a:p>
      </dsp:txBody>
      <dsp:txXfrm>
        <a:off x="2522967" y="663569"/>
        <a:ext cx="2293606" cy="1376163"/>
      </dsp:txXfrm>
    </dsp:sp>
    <dsp:sp modelId="{D09D5B28-6EF3-4B9B-85A4-DF352A081621}">
      <dsp:nvSpPr>
        <dsp:cNvPr id="0" name=""/>
        <dsp:cNvSpPr/>
      </dsp:nvSpPr>
      <dsp:spPr>
        <a:xfrm>
          <a:off x="5045934" y="663569"/>
          <a:ext cx="2293606" cy="13761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OneDrive &amp; SharePoint</a:t>
          </a:r>
        </a:p>
      </dsp:txBody>
      <dsp:txXfrm>
        <a:off x="5045934" y="663569"/>
        <a:ext cx="2293606" cy="1376163"/>
      </dsp:txXfrm>
    </dsp:sp>
    <dsp:sp modelId="{20C747AF-776B-4A3C-A945-F7B44D22CD15}">
      <dsp:nvSpPr>
        <dsp:cNvPr id="0" name=""/>
        <dsp:cNvSpPr/>
      </dsp:nvSpPr>
      <dsp:spPr>
        <a:xfrm>
          <a:off x="1261483" y="2269094"/>
          <a:ext cx="2293606" cy="13761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Modern Authentication </a:t>
          </a:r>
        </a:p>
      </dsp:txBody>
      <dsp:txXfrm>
        <a:off x="1261483" y="2269094"/>
        <a:ext cx="2293606" cy="1376163"/>
      </dsp:txXfrm>
    </dsp:sp>
    <dsp:sp modelId="{231B93D5-46F9-40D7-ACA6-E42E431BC10D}">
      <dsp:nvSpPr>
        <dsp:cNvPr id="0" name=""/>
        <dsp:cNvSpPr/>
      </dsp:nvSpPr>
      <dsp:spPr>
        <a:xfrm>
          <a:off x="3784450" y="2269094"/>
          <a:ext cx="2293606" cy="13761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Jenzabar Financial Aid</a:t>
          </a:r>
        </a:p>
      </dsp:txBody>
      <dsp:txXfrm>
        <a:off x="3784450" y="2269094"/>
        <a:ext cx="2293606" cy="137616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E5B4EDC-59C0-49C7-8ADA-5A781B329E02}" type="datetimeFigureOut">
              <a:rPr lang="en-US"/>
              <a:t>12/4/2022</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429053-DC2A-4342-ADD4-2FD729D91E2C}" type="slidenum">
              <a:rPr/>
              <a:t>‹#›</a:t>
            </a:fld>
            <a:endParaRPr/>
          </a:p>
        </p:txBody>
      </p:sp>
    </p:spTree>
    <p:extLst>
      <p:ext uri="{BB962C8B-B14F-4D97-AF65-F5344CB8AC3E}">
        <p14:creationId xmlns:p14="http://schemas.microsoft.com/office/powerpoint/2010/main" val="4232045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D8D46A-B586-417D-BFBD-8C8FE0AAF762}" type="datetimeFigureOut">
              <a:rPr lang="en-US"/>
              <a:t>12/4/2022</a:t>
            </a:fld>
            <a:endParaRP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BA5BD7-F043-4D1B-AA17-CD412FC534DE}" type="slidenum">
              <a:rPr/>
              <a:t>‹#›</a:t>
            </a:fld>
            <a:endParaRPr/>
          </a:p>
        </p:txBody>
      </p:sp>
    </p:spTree>
    <p:extLst>
      <p:ext uri="{BB962C8B-B14F-4D97-AF65-F5344CB8AC3E}">
        <p14:creationId xmlns:p14="http://schemas.microsoft.com/office/powerpoint/2010/main" val="27670578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BA5BD7-F043-4D1B-AA17-CD412FC534DE}" type="slidenum">
              <a:rPr lang="en-US" smtClean="0"/>
              <a:t>5</a:t>
            </a:fld>
            <a:endParaRPr lang="en-US"/>
          </a:p>
        </p:txBody>
      </p:sp>
    </p:spTree>
    <p:extLst>
      <p:ext uri="{BB962C8B-B14F-4D97-AF65-F5344CB8AC3E}">
        <p14:creationId xmlns:p14="http://schemas.microsoft.com/office/powerpoint/2010/main" val="4117229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21" name="diagonals"/>
          <p:cNvGrpSpPr/>
          <p:nvPr/>
        </p:nvGrpSpPr>
        <p:grpSpPr>
          <a:xfrm>
            <a:off x="7516443" y="4145281"/>
            <a:ext cx="4686117" cy="2731407"/>
            <a:chOff x="5638800" y="3108960"/>
            <a:chExt cx="3515503" cy="2048555"/>
          </a:xfrm>
        </p:grpSpPr>
        <p:cxnSp>
          <p:nvCxnSpPr>
            <p:cNvPr id="14" name="Straight Connector 13"/>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grpSp>
        <p:nvGrpSpPr>
          <p:cNvPr id="12" name="bottom lines"/>
          <p:cNvGrpSpPr/>
          <p:nvPr/>
        </p:nvGrpSpPr>
        <p:grpSpPr>
          <a:xfrm>
            <a:off x="-8916" y="6057149"/>
            <a:ext cx="5498726" cy="820207"/>
            <a:chOff x="-6689" y="4553748"/>
            <a:chExt cx="4125119" cy="615155"/>
          </a:xfrm>
        </p:grpSpPr>
        <p:sp>
          <p:nvSpPr>
            <p:cNvPr id="9" name="Freeform 8"/>
            <p:cNvSpPr/>
            <p:nvPr/>
          </p:nvSpPr>
          <p:spPr>
            <a:xfrm rot="16200000">
              <a:off x="1754302" y="2802395"/>
              <a:ext cx="612775" cy="411548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4115481 h 4115481"/>
                <a:gd name="connsiteX1" fmla="*/ 612775 w 612775"/>
                <a:gd name="connsiteY1" fmla="*/ 3180443 h 4115481"/>
                <a:gd name="connsiteX2" fmla="*/ 612775 w 612775"/>
                <a:gd name="connsiteY2" fmla="*/ 0 h 4115481"/>
              </a:gdLst>
              <a:ahLst/>
              <a:cxnLst>
                <a:cxn ang="0">
                  <a:pos x="connsiteX0" y="connsiteY0"/>
                </a:cxn>
                <a:cxn ang="0">
                  <a:pos x="connsiteX1" y="connsiteY1"/>
                </a:cxn>
                <a:cxn ang="0">
                  <a:pos x="connsiteX2" y="connsiteY2"/>
                </a:cxn>
              </a:cxnLst>
              <a:rect l="l" t="t" r="r" b="b"/>
              <a:pathLst>
                <a:path w="612775" h="4115481">
                  <a:moveTo>
                    <a:pt x="0" y="4115481"/>
                  </a:moveTo>
                  <a:lnTo>
                    <a:pt x="612775" y="3180443"/>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0" name="Freeform 9"/>
            <p:cNvSpPr/>
            <p:nvPr/>
          </p:nvSpPr>
          <p:spPr>
            <a:xfrm rot="16200000">
              <a:off x="1604659" y="3152814"/>
              <a:ext cx="410751" cy="3621427"/>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 name="connsiteX0" fmla="*/ 0 w 410751"/>
                <a:gd name="connsiteY0" fmla="*/ 3614170 h 3614170"/>
                <a:gd name="connsiteX1" fmla="*/ 410751 w 410751"/>
                <a:gd name="connsiteY1" fmla="*/ 2990994 h 3614170"/>
                <a:gd name="connsiteX2" fmla="*/ 405947 w 410751"/>
                <a:gd name="connsiteY2" fmla="*/ 0 h 3614170"/>
                <a:gd name="connsiteX0" fmla="*/ 0 w 410751"/>
                <a:gd name="connsiteY0" fmla="*/ 3621427 h 3621427"/>
                <a:gd name="connsiteX1" fmla="*/ 410751 w 410751"/>
                <a:gd name="connsiteY1" fmla="*/ 2998251 h 3621427"/>
                <a:gd name="connsiteX2" fmla="*/ 405947 w 410751"/>
                <a:gd name="connsiteY2" fmla="*/ 0 h 3621427"/>
              </a:gdLst>
              <a:ahLst/>
              <a:cxnLst>
                <a:cxn ang="0">
                  <a:pos x="connsiteX0" y="connsiteY0"/>
                </a:cxn>
                <a:cxn ang="0">
                  <a:pos x="connsiteX1" y="connsiteY1"/>
                </a:cxn>
                <a:cxn ang="0">
                  <a:pos x="connsiteX2" y="connsiteY2"/>
                </a:cxn>
              </a:cxnLst>
              <a:rect l="l" t="t" r="r" b="b"/>
              <a:pathLst>
                <a:path w="410751" h="3621427">
                  <a:moveTo>
                    <a:pt x="0" y="3621427"/>
                  </a:moveTo>
                  <a:lnTo>
                    <a:pt x="410751" y="2998251"/>
                  </a:lnTo>
                  <a:cubicBezTo>
                    <a:pt x="410359" y="2065358"/>
                    <a:pt x="406339" y="932893"/>
                    <a:pt x="405947" y="0"/>
                  </a:cubicBez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11" name="Freeform 10"/>
            <p:cNvSpPr/>
            <p:nvPr/>
          </p:nvSpPr>
          <p:spPr>
            <a:xfrm rot="16200000">
              <a:off x="1462308" y="3453376"/>
              <a:ext cx="241768" cy="31797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 name="connsiteX0" fmla="*/ 0 w 241768"/>
                <a:gd name="connsiteY0" fmla="*/ 3179761 h 3179761"/>
                <a:gd name="connsiteX1" fmla="*/ 238919 w 241768"/>
                <a:gd name="connsiteY1" fmla="*/ 2819370 h 3179761"/>
                <a:gd name="connsiteX2" fmla="*/ 241754 w 241768"/>
                <a:gd name="connsiteY2" fmla="*/ 0 h 3179761"/>
              </a:gdLst>
              <a:ahLst/>
              <a:cxnLst>
                <a:cxn ang="0">
                  <a:pos x="connsiteX0" y="connsiteY0"/>
                </a:cxn>
                <a:cxn ang="0">
                  <a:pos x="connsiteX1" y="connsiteY1"/>
                </a:cxn>
                <a:cxn ang="0">
                  <a:pos x="connsiteX2" y="connsiteY2"/>
                </a:cxn>
              </a:cxnLst>
              <a:rect l="l" t="t" r="r" b="b"/>
              <a:pathLst>
                <a:path w="241768" h="3179761">
                  <a:moveTo>
                    <a:pt x="0" y="3179761"/>
                  </a:moveTo>
                  <a:lnTo>
                    <a:pt x="238919" y="2819370"/>
                  </a:lnTo>
                  <a:cubicBezTo>
                    <a:pt x="238654" y="1947313"/>
                    <a:pt x="242019" y="872057"/>
                    <a:pt x="241754"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grpSp>
      <p:sp>
        <p:nvSpPr>
          <p:cNvPr id="2" name="Title 1"/>
          <p:cNvSpPr>
            <a:spLocks noGrp="1"/>
          </p:cNvSpPr>
          <p:nvPr>
            <p:ph type="ctrTitle"/>
          </p:nvPr>
        </p:nvSpPr>
        <p:spPr>
          <a:xfrm>
            <a:off x="1625176" y="584200"/>
            <a:ext cx="8735325" cy="2000251"/>
          </a:xfrm>
        </p:spPr>
        <p:txBody>
          <a:bodyPr>
            <a:norm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1625176" y="2616200"/>
            <a:ext cx="8735325" cy="1752600"/>
          </a:xfrm>
        </p:spPr>
        <p:txBody>
          <a:bodyPr>
            <a:normAutofit/>
          </a:bodyPr>
          <a:lstStyle>
            <a:lvl1pPr marL="0" indent="0" algn="l">
              <a:spcBef>
                <a:spcPts val="0"/>
              </a:spcBef>
              <a:buNone/>
              <a:defRPr sz="2800" cap="all" spc="200" baseline="0">
                <a:solidFill>
                  <a:schemeClr val="accent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
        <p:nvSpPr>
          <p:cNvPr id="22" name="Date Placeholder 21"/>
          <p:cNvSpPr>
            <a:spLocks noGrp="1"/>
          </p:cNvSpPr>
          <p:nvPr>
            <p:ph type="dt" sz="half" idx="10"/>
          </p:nvPr>
        </p:nvSpPr>
        <p:spPr/>
        <p:txBody>
          <a:bodyPr/>
          <a:lstStyle/>
          <a:p>
            <a:fld id="{F0DFD029-FB74-4578-B929-F66AA97659CA}" type="datetimeFigureOut">
              <a:rPr lang="en-US"/>
              <a:t>12/4/2022</a:t>
            </a:fld>
            <a:endParaRPr/>
          </a:p>
        </p:txBody>
      </p:sp>
      <p:sp>
        <p:nvSpPr>
          <p:cNvPr id="23" name="Footer Placeholder 22"/>
          <p:cNvSpPr>
            <a:spLocks noGrp="1"/>
          </p:cNvSpPr>
          <p:nvPr>
            <p:ph type="ftr" sz="quarter" idx="11"/>
          </p:nvPr>
        </p:nvSpPr>
        <p:spPr/>
        <p:txBody>
          <a:bodyPr/>
          <a:lstStyle/>
          <a:p>
            <a:endParaRPr/>
          </a:p>
        </p:txBody>
      </p:sp>
      <p:sp>
        <p:nvSpPr>
          <p:cNvPr id="24" name="Slide Number Placeholder 23"/>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84748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12/4/2022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406769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1" name="diagonals"/>
          <p:cNvGrpSpPr/>
          <p:nvPr/>
        </p:nvGrpSpPr>
        <p:grpSpPr>
          <a:xfrm>
            <a:off x="7516443" y="4145281"/>
            <a:ext cx="4686117" cy="2731407"/>
            <a:chOff x="5638800" y="3108960"/>
            <a:chExt cx="3515503" cy="2048555"/>
          </a:xfrm>
        </p:grpSpPr>
        <p:cxnSp>
          <p:nvCxnSpPr>
            <p:cNvPr id="12" name="Straight Connector 11"/>
            <p:cNvCxnSpPr/>
            <p:nvPr/>
          </p:nvCxnSpPr>
          <p:spPr>
            <a:xfrm flipV="1">
              <a:off x="5638800" y="3108960"/>
              <a:ext cx="3515503" cy="2037116"/>
            </a:xfrm>
            <a:prstGeom prst="line">
              <a:avLst/>
            </a:pr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3" name="Straight Connector 12"/>
            <p:cNvCxnSpPr/>
            <p:nvPr/>
          </p:nvCxnSpPr>
          <p:spPr>
            <a:xfrm flipV="1">
              <a:off x="6004643" y="3333750"/>
              <a:ext cx="3149660" cy="1823765"/>
            </a:xfrm>
            <a:prstGeom prst="line">
              <a:avLst/>
            </a:pr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cxnSp>
          <p:nvCxnSpPr>
            <p:cNvPr id="14" name="Straight Connector 13"/>
            <p:cNvCxnSpPr/>
            <p:nvPr/>
          </p:nvCxnSpPr>
          <p:spPr>
            <a:xfrm flipV="1">
              <a:off x="6388342" y="3549891"/>
              <a:ext cx="2765961" cy="1600149"/>
            </a:xfrm>
            <a:prstGeom prst="line">
              <a:avLst/>
            </a:pr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a:xfrm>
            <a:off x="1625177" y="2209801"/>
            <a:ext cx="8938472" cy="2764335"/>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625176" y="4951266"/>
            <a:ext cx="7069519" cy="1220933"/>
          </a:xfrm>
        </p:spPr>
        <p:txBody>
          <a:bodyPr anchor="t">
            <a:normAutofit/>
          </a:bodyPr>
          <a:lstStyle>
            <a:lvl1pPr marL="0" indent="0">
              <a:spcBef>
                <a:spcPts val="0"/>
              </a:spcBef>
              <a:buNone/>
              <a:defRPr sz="2800" cap="all" spc="200" baseline="0">
                <a:solidFill>
                  <a:schemeClr val="accent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DFD029-FB74-4578-B929-F66AA97659CA}" type="datetimeFigureOut">
              <a:rPr lang="en-US"/>
              <a:t>12/4/2022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3616330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18883"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00707" y="1706880"/>
            <a:ext cx="5078677" cy="446532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12/4/2022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355764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8883"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1218883"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496644" y="1701800"/>
            <a:ext cx="5082740" cy="914400"/>
          </a:xfrm>
        </p:spPr>
        <p:txBody>
          <a:bodyPr anchor="b">
            <a:normAutofit/>
          </a:bodyPr>
          <a:lstStyle>
            <a:lvl1pPr marL="0" indent="0">
              <a:spcBef>
                <a:spcPts val="0"/>
              </a:spcBef>
              <a:buNone/>
              <a:defRPr sz="2800" b="0" cap="all" spc="200" baseline="0">
                <a:solidFill>
                  <a:schemeClr val="accent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500707" y="2717800"/>
            <a:ext cx="5078677" cy="3454400"/>
          </a:xfrm>
        </p:spPr>
        <p:txBody>
          <a:bodyPr>
            <a:noAutofit/>
          </a:bodyPr>
          <a:lstStyle>
            <a:lvl1pPr>
              <a:defRPr sz="2800"/>
            </a:lvl1pPr>
            <a:lvl2pPr>
              <a:defRPr sz="2400"/>
            </a:lvl2pPr>
            <a:lvl3pPr>
              <a:defRPr sz="2000"/>
            </a:lvl3pPr>
            <a:lvl4pPr>
              <a:defRPr sz="2000"/>
            </a:lvl4pPr>
            <a:lvl5pPr>
              <a:defRPr sz="2000"/>
            </a:lvl5pPr>
            <a:lvl6pPr>
              <a:defRPr sz="2000" baseline="0"/>
            </a:lvl6pPr>
            <a:lvl7pPr>
              <a:defRPr sz="2000" baseline="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F0DFD029-FB74-4578-B929-F66AA97659CA}" type="datetimeFigureOut">
              <a:rPr lang="en-US"/>
              <a:t>12/4/2022</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5953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F0DFD029-FB74-4578-B929-F66AA97659CA}" type="datetimeFigureOut">
              <a:rPr lang="en-US"/>
              <a:t>12/4/2022</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5152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DFD029-FB74-4578-B929-F66AA97659CA}" type="datetimeFigureOut">
              <a:rPr lang="en-US"/>
              <a:t>12/4/2022</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217247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Content Placeholder 2"/>
          <p:cNvSpPr>
            <a:spLocks noGrp="1"/>
          </p:cNvSpPr>
          <p:nvPr>
            <p:ph idx="1"/>
          </p:nvPr>
        </p:nvSpPr>
        <p:spPr>
          <a:xfrm>
            <a:off x="5484971" y="584200"/>
            <a:ext cx="6094413" cy="5588000"/>
          </a:xfrm>
        </p:spPr>
        <p:txBody>
          <a:bodyPr>
            <a:normAutofit/>
          </a:bodyPr>
          <a:lstStyle>
            <a:lvl1pPr>
              <a:defRPr sz="2800"/>
            </a:lvl1pPr>
            <a:lvl2pPr>
              <a:defRPr sz="2400"/>
            </a:lvl2pPr>
            <a:lvl3pPr>
              <a:defRPr sz="2000"/>
            </a:lvl3pPr>
            <a:lvl4pPr>
              <a:defRPr sz="2000"/>
            </a:lvl4pPr>
            <a:lvl5pPr>
              <a:defRPr sz="2000"/>
            </a:lvl5pPr>
            <a:lvl6pPr>
              <a:defRPr sz="2000"/>
            </a:lvl6pPr>
            <a:lvl7pPr>
              <a:defRPr sz="2000"/>
            </a:lvl7pPr>
            <a:lvl8pPr>
              <a:defRPr sz="2000" baseline="0"/>
            </a:lvl8pPr>
            <a:lvl9pPr>
              <a:defRPr sz="20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F0DFD029-FB74-4578-B929-F66AA97659CA}" type="datetimeFigureOut">
              <a:rPr lang="en-US"/>
              <a:t>12/4/2022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61813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8882" y="1701800"/>
            <a:ext cx="4062942" cy="2438400"/>
          </a:xfrm>
        </p:spPr>
        <p:txBody>
          <a:bodyPr anchor="b">
            <a:normAutofit/>
          </a:bodyPr>
          <a:lstStyle>
            <a:lvl1pPr algn="l">
              <a:defRPr sz="2800" b="0" cap="all" spc="20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218882" y="4241800"/>
            <a:ext cx="4062942" cy="1930400"/>
          </a:xfrm>
        </p:spPr>
        <p:txBody>
          <a:bodyPr>
            <a:normAutofit/>
          </a:bodyPr>
          <a:lstStyle>
            <a:lvl1pPr marL="0" indent="0">
              <a:buNone/>
              <a:defRPr sz="20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5484971" y="584200"/>
            <a:ext cx="6094413" cy="5588000"/>
          </a:xfrm>
          <a:ln w="12700">
            <a:solidFill>
              <a:schemeClr val="bg1">
                <a:lumMod val="75000"/>
                <a:lumOff val="25000"/>
              </a:schemeClr>
            </a:solidFill>
            <a:miter lim="800000"/>
          </a:ln>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5" name="Date Placeholder 4"/>
          <p:cNvSpPr>
            <a:spLocks noGrp="1"/>
          </p:cNvSpPr>
          <p:nvPr>
            <p:ph type="dt" sz="half" idx="10"/>
          </p:nvPr>
        </p:nvSpPr>
        <p:spPr/>
        <p:txBody>
          <a:bodyPr/>
          <a:lstStyle/>
          <a:p>
            <a:fld id="{F0DFD029-FB74-4578-B929-F66AA97659CA}" type="datetimeFigureOut">
              <a:rPr lang="en-US"/>
              <a:t>12/4/2022</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422343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12/4/2022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1996675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584200"/>
            <a:ext cx="2742486" cy="55880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8882" y="584200"/>
            <a:ext cx="7414869" cy="55880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F0DFD029-FB74-4578-B929-F66AA97659CA}" type="datetimeFigureOut">
              <a:rPr lang="en-US"/>
              <a:t>12/4/2022</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C014DD1E-5D91-48A3-AD6D-45FBA980D106}" type="slidenum">
              <a:rPr/>
              <a:t>‹#›</a:t>
            </a:fld>
            <a:endParaRPr/>
          </a:p>
        </p:txBody>
      </p:sp>
    </p:spTree>
    <p:extLst>
      <p:ext uri="{BB962C8B-B14F-4D97-AF65-F5344CB8AC3E}">
        <p14:creationId xmlns:p14="http://schemas.microsoft.com/office/powerpoint/2010/main" val="595886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100000"/>
                <a:shade val="0"/>
                <a:satMod val="100000"/>
              </a:schemeClr>
            </a:gs>
            <a:gs pos="85000">
              <a:schemeClr val="bg2">
                <a:tint val="100000"/>
                <a:shade val="30000"/>
                <a:satMod val="100000"/>
              </a:schemeClr>
            </a:gs>
            <a:gs pos="100000">
              <a:schemeClr val="bg2">
                <a:shade val="60000"/>
                <a:satMod val="100000"/>
              </a:schemeClr>
            </a:gs>
          </a:gsLst>
          <a:lin ang="3600000" scaled="0"/>
          <a:tileRect/>
        </a:gradFill>
        <a:effectLst/>
      </p:bgPr>
    </p:bg>
    <p:spTree>
      <p:nvGrpSpPr>
        <p:cNvPr id="1" name=""/>
        <p:cNvGrpSpPr/>
        <p:nvPr/>
      </p:nvGrpSpPr>
      <p:grpSpPr>
        <a:xfrm>
          <a:off x="0" y="0"/>
          <a:ext cx="0" cy="0"/>
          <a:chOff x="0" y="0"/>
          <a:chExt cx="0" cy="0"/>
        </a:xfrm>
      </p:grpSpPr>
      <p:grpSp>
        <p:nvGrpSpPr>
          <p:cNvPr id="15" name="left lines"/>
          <p:cNvGrpSpPr/>
          <p:nvPr/>
        </p:nvGrpSpPr>
        <p:grpSpPr>
          <a:xfrm>
            <a:off x="-15870" y="-3174"/>
            <a:ext cx="819993" cy="5229225"/>
            <a:chOff x="-11906" y="-2381"/>
            <a:chExt cx="615155" cy="3921919"/>
          </a:xfrm>
        </p:grpSpPr>
        <p:sp>
          <p:nvSpPr>
            <p:cNvPr id="10" name="Freeform 9"/>
            <p:cNvSpPr/>
            <p:nvPr/>
          </p:nvSpPr>
          <p:spPr>
            <a:xfrm>
              <a:off x="-9526" y="0"/>
              <a:ext cx="612775" cy="3919538"/>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Lst>
              <a:ahLst/>
              <a:cxnLst>
                <a:cxn ang="0">
                  <a:pos x="connsiteX0" y="connsiteY0"/>
                </a:cxn>
                <a:cxn ang="0">
                  <a:pos x="connsiteX1" y="connsiteY1"/>
                </a:cxn>
                <a:cxn ang="0">
                  <a:pos x="connsiteX2" y="connsiteY2"/>
                </a:cxn>
              </a:cxnLst>
              <a:rect l="l" t="t" r="r" b="b"/>
              <a:pathLst>
                <a:path w="612775" h="3919538">
                  <a:moveTo>
                    <a:pt x="0" y="3919538"/>
                  </a:moveTo>
                  <a:lnTo>
                    <a:pt x="612775" y="2984500"/>
                  </a:lnTo>
                  <a:lnTo>
                    <a:pt x="612775" y="0"/>
                  </a:lnTo>
                </a:path>
              </a:pathLst>
            </a:custGeom>
            <a:noFill/>
            <a:ln w="38100">
              <a:gradFill>
                <a:gsLst>
                  <a:gs pos="50000">
                    <a:schemeClr val="accent1">
                      <a:lumMod val="75000"/>
                    </a:schemeClr>
                  </a:gs>
                  <a:gs pos="0">
                    <a:schemeClr val="accent1"/>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Freeform 10"/>
            <p:cNvSpPr/>
            <p:nvPr/>
          </p:nvSpPr>
          <p:spPr>
            <a:xfrm>
              <a:off x="-11906" y="0"/>
              <a:ext cx="410751" cy="3421856"/>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202024 w 612775"/>
                <a:gd name="connsiteY1" fmla="*/ 3607676 h 3919538"/>
                <a:gd name="connsiteX2" fmla="*/ 612775 w 612775"/>
                <a:gd name="connsiteY2" fmla="*/ 2984500 h 3919538"/>
                <a:gd name="connsiteX3" fmla="*/ 612775 w 612775"/>
                <a:gd name="connsiteY3" fmla="*/ 0 h 3919538"/>
                <a:gd name="connsiteX0" fmla="*/ 0 w 410751"/>
                <a:gd name="connsiteY0" fmla="*/ 3607676 h 3607676"/>
                <a:gd name="connsiteX1" fmla="*/ 410751 w 410751"/>
                <a:gd name="connsiteY1" fmla="*/ 2984500 h 3607676"/>
                <a:gd name="connsiteX2" fmla="*/ 410751 w 410751"/>
                <a:gd name="connsiteY2" fmla="*/ 0 h 3607676"/>
                <a:gd name="connsiteX0" fmla="*/ 0 w 410751"/>
                <a:gd name="connsiteY0" fmla="*/ 3607676 h 3607676"/>
                <a:gd name="connsiteX1" fmla="*/ 410751 w 410751"/>
                <a:gd name="connsiteY1" fmla="*/ 2984500 h 3607676"/>
                <a:gd name="connsiteX2" fmla="*/ 409575 w 410751"/>
                <a:gd name="connsiteY2" fmla="*/ 185820 h 3607676"/>
                <a:gd name="connsiteX3" fmla="*/ 410751 w 410751"/>
                <a:gd name="connsiteY3" fmla="*/ 0 h 3607676"/>
                <a:gd name="connsiteX0" fmla="*/ 0 w 410751"/>
                <a:gd name="connsiteY0" fmla="*/ 3421856 h 3421856"/>
                <a:gd name="connsiteX1" fmla="*/ 410751 w 410751"/>
                <a:gd name="connsiteY1" fmla="*/ 2798680 h 3421856"/>
                <a:gd name="connsiteX2" fmla="*/ 409575 w 410751"/>
                <a:gd name="connsiteY2" fmla="*/ 0 h 3421856"/>
              </a:gdLst>
              <a:ahLst/>
              <a:cxnLst>
                <a:cxn ang="0">
                  <a:pos x="connsiteX0" y="connsiteY0"/>
                </a:cxn>
                <a:cxn ang="0">
                  <a:pos x="connsiteX1" y="connsiteY1"/>
                </a:cxn>
                <a:cxn ang="0">
                  <a:pos x="connsiteX2" y="connsiteY2"/>
                </a:cxn>
              </a:cxnLst>
              <a:rect l="l" t="t" r="r" b="b"/>
              <a:pathLst>
                <a:path w="410751" h="3421856">
                  <a:moveTo>
                    <a:pt x="0" y="3421856"/>
                  </a:moveTo>
                  <a:lnTo>
                    <a:pt x="410751" y="2798680"/>
                  </a:lnTo>
                  <a:lnTo>
                    <a:pt x="409575" y="0"/>
                  </a:lnTo>
                </a:path>
              </a:pathLst>
            </a:custGeom>
            <a:noFill/>
            <a:ln w="28575">
              <a:gradFill>
                <a:gsLst>
                  <a:gs pos="0">
                    <a:schemeClr val="accent1">
                      <a:lumMod val="75000"/>
                    </a:schemeClr>
                  </a:gs>
                  <a:gs pos="50000">
                    <a:schemeClr val="accent1">
                      <a:lumMod val="75000"/>
                    </a:schemeClr>
                  </a:gs>
                  <a:gs pos="100000">
                    <a:schemeClr val="accent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Freeform 13"/>
            <p:cNvSpPr/>
            <p:nvPr/>
          </p:nvSpPr>
          <p:spPr>
            <a:xfrm>
              <a:off x="-7144" y="-2381"/>
              <a:ext cx="238919" cy="2976561"/>
            </a:xfrm>
            <a:custGeom>
              <a:avLst/>
              <a:gdLst>
                <a:gd name="connsiteX0" fmla="*/ 0 w 603250"/>
                <a:gd name="connsiteY0" fmla="*/ 3905250 h 3905250"/>
                <a:gd name="connsiteX1" fmla="*/ 603250 w 603250"/>
                <a:gd name="connsiteY1" fmla="*/ 2984500 h 3905250"/>
                <a:gd name="connsiteX2" fmla="*/ 603250 w 603250"/>
                <a:gd name="connsiteY2" fmla="*/ 0 h 3905250"/>
                <a:gd name="connsiteX0" fmla="*/ 0 w 612775"/>
                <a:gd name="connsiteY0" fmla="*/ 3919538 h 3919538"/>
                <a:gd name="connsiteX1" fmla="*/ 612775 w 612775"/>
                <a:gd name="connsiteY1" fmla="*/ 2984500 h 3919538"/>
                <a:gd name="connsiteX2" fmla="*/ 612775 w 612775"/>
                <a:gd name="connsiteY2" fmla="*/ 0 h 3919538"/>
                <a:gd name="connsiteX0" fmla="*/ 0 w 612775"/>
                <a:gd name="connsiteY0" fmla="*/ 3919538 h 3919538"/>
                <a:gd name="connsiteX1" fmla="*/ 373856 w 612775"/>
                <a:gd name="connsiteY1" fmla="*/ 3344891 h 3919538"/>
                <a:gd name="connsiteX2" fmla="*/ 612775 w 612775"/>
                <a:gd name="connsiteY2" fmla="*/ 2984500 h 3919538"/>
                <a:gd name="connsiteX3" fmla="*/ 612775 w 612775"/>
                <a:gd name="connsiteY3" fmla="*/ 0 h 3919538"/>
                <a:gd name="connsiteX0" fmla="*/ 0 w 238919"/>
                <a:gd name="connsiteY0" fmla="*/ 3344891 h 3344891"/>
                <a:gd name="connsiteX1" fmla="*/ 238919 w 238919"/>
                <a:gd name="connsiteY1" fmla="*/ 2984500 h 3344891"/>
                <a:gd name="connsiteX2" fmla="*/ 238919 w 238919"/>
                <a:gd name="connsiteY2" fmla="*/ 0 h 3344891"/>
                <a:gd name="connsiteX0" fmla="*/ 0 w 238919"/>
                <a:gd name="connsiteY0" fmla="*/ 3344891 h 3344891"/>
                <a:gd name="connsiteX1" fmla="*/ 238919 w 238919"/>
                <a:gd name="connsiteY1" fmla="*/ 2984500 h 3344891"/>
                <a:gd name="connsiteX2" fmla="*/ 238125 w 238919"/>
                <a:gd name="connsiteY2" fmla="*/ 368330 h 3344891"/>
                <a:gd name="connsiteX3" fmla="*/ 238919 w 238919"/>
                <a:gd name="connsiteY3" fmla="*/ 0 h 3344891"/>
                <a:gd name="connsiteX0" fmla="*/ 0 w 238919"/>
                <a:gd name="connsiteY0" fmla="*/ 2976561 h 2976561"/>
                <a:gd name="connsiteX1" fmla="*/ 238919 w 238919"/>
                <a:gd name="connsiteY1" fmla="*/ 2616170 h 2976561"/>
                <a:gd name="connsiteX2" fmla="*/ 238125 w 238919"/>
                <a:gd name="connsiteY2" fmla="*/ 0 h 2976561"/>
              </a:gdLst>
              <a:ahLst/>
              <a:cxnLst>
                <a:cxn ang="0">
                  <a:pos x="connsiteX0" y="connsiteY0"/>
                </a:cxn>
                <a:cxn ang="0">
                  <a:pos x="connsiteX1" y="connsiteY1"/>
                </a:cxn>
                <a:cxn ang="0">
                  <a:pos x="connsiteX2" y="connsiteY2"/>
                </a:cxn>
              </a:cxnLst>
              <a:rect l="l" t="t" r="r" b="b"/>
              <a:pathLst>
                <a:path w="238919" h="2976561">
                  <a:moveTo>
                    <a:pt x="0" y="2976561"/>
                  </a:moveTo>
                  <a:lnTo>
                    <a:pt x="238919" y="2616170"/>
                  </a:lnTo>
                  <a:cubicBezTo>
                    <a:pt x="238654" y="1744113"/>
                    <a:pt x="238390" y="872057"/>
                    <a:pt x="238125" y="0"/>
                  </a:cubicBezTo>
                </a:path>
              </a:pathLst>
            </a:custGeom>
            <a:noFill/>
            <a:ln w="25400">
              <a:gradFill>
                <a:gsLst>
                  <a:gs pos="0">
                    <a:schemeClr val="accent1">
                      <a:lumMod val="50000"/>
                    </a:schemeClr>
                  </a:gs>
                  <a:gs pos="100000">
                    <a:schemeClr val="accent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Placeholder 1"/>
          <p:cNvSpPr>
            <a:spLocks noGrp="1"/>
          </p:cNvSpPr>
          <p:nvPr>
            <p:ph type="title"/>
          </p:nvPr>
        </p:nvSpPr>
        <p:spPr>
          <a:xfrm>
            <a:off x="1218883" y="274637"/>
            <a:ext cx="10360501" cy="1223963"/>
          </a:xfrm>
          <a:prstGeom prst="rect">
            <a:avLst/>
          </a:prstGeom>
        </p:spPr>
        <p:txBody>
          <a:bodyPr vert="horz" lIns="121899" tIns="60949" rIns="121899" bIns="60949" rtlCol="0" anchor="b">
            <a:normAutofit/>
          </a:bodyPr>
          <a:lstStyle/>
          <a:p>
            <a:r>
              <a:rPr lang="en-US"/>
              <a:t>Click to edit Master title style</a:t>
            </a:r>
            <a:endParaRPr/>
          </a:p>
        </p:txBody>
      </p:sp>
      <p:sp>
        <p:nvSpPr>
          <p:cNvPr id="3" name="Text Placeholder 2"/>
          <p:cNvSpPr>
            <a:spLocks noGrp="1"/>
          </p:cNvSpPr>
          <p:nvPr>
            <p:ph type="body" idx="1"/>
          </p:nvPr>
        </p:nvSpPr>
        <p:spPr>
          <a:xfrm>
            <a:off x="1218883" y="1701797"/>
            <a:ext cx="10360501" cy="4462272"/>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218882" y="6356352"/>
            <a:ext cx="2234618" cy="365125"/>
          </a:xfrm>
          <a:prstGeom prst="rect">
            <a:avLst/>
          </a:prstGeom>
        </p:spPr>
        <p:txBody>
          <a:bodyPr vert="horz" lIns="121899" tIns="60949" rIns="121899" bIns="60949" rtlCol="0" anchor="ctr"/>
          <a:lstStyle>
            <a:lvl1pPr algn="l">
              <a:defRPr sz="1200">
                <a:solidFill>
                  <a:schemeClr val="tx1">
                    <a:tint val="75000"/>
                  </a:schemeClr>
                </a:solidFill>
              </a:defRPr>
            </a:lvl1pPr>
          </a:lstStyle>
          <a:p>
            <a:fld id="{F0DFD029-FB74-4578-B929-F66AA97659CA}" type="datetimeFigureOut">
              <a:rPr lang="en-US"/>
              <a:pPr/>
              <a:t>12/4/2022</a:t>
            </a:fld>
            <a:endParaRPr/>
          </a:p>
        </p:txBody>
      </p:sp>
      <p:sp>
        <p:nvSpPr>
          <p:cNvPr id="5" name="Footer Placeholder 4"/>
          <p:cNvSpPr>
            <a:spLocks noGrp="1"/>
          </p:cNvSpPr>
          <p:nvPr>
            <p:ph type="ftr" sz="quarter" idx="3"/>
          </p:nvPr>
        </p:nvSpPr>
        <p:spPr>
          <a:xfrm>
            <a:off x="3453501" y="6356352"/>
            <a:ext cx="5281824" cy="365125"/>
          </a:xfrm>
          <a:prstGeom prst="rect">
            <a:avLst/>
          </a:prstGeom>
        </p:spPr>
        <p:txBody>
          <a:bodyPr vert="horz" lIns="121899" tIns="60949" rIns="121899" bIns="60949" rtlCol="0" anchor="ctr"/>
          <a:lstStyle>
            <a:lvl1pPr algn="ctr">
              <a:defRPr sz="120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10563649" y="6356352"/>
            <a:ext cx="1015735" cy="365125"/>
          </a:xfrm>
          <a:prstGeom prst="rect">
            <a:avLst/>
          </a:prstGeom>
        </p:spPr>
        <p:txBody>
          <a:bodyPr vert="horz" lIns="121899" tIns="60949" rIns="121899" bIns="60949" rtlCol="0" anchor="ctr"/>
          <a:lstStyle>
            <a:lvl1pPr algn="r">
              <a:defRPr sz="1200">
                <a:solidFill>
                  <a:schemeClr val="tx1">
                    <a:tint val="75000"/>
                  </a:schemeClr>
                </a:solidFill>
              </a:defRPr>
            </a:lvl1pPr>
          </a:lstStyle>
          <a:p>
            <a:fld id="{C014DD1E-5D91-48A3-AD6D-45FBA980D106}" type="slidenum">
              <a:rPr/>
              <a:pPr/>
              <a:t>‹#›</a:t>
            </a:fld>
            <a:endParaRPr/>
          </a:p>
        </p:txBody>
      </p:sp>
    </p:spTree>
    <p:extLst>
      <p:ext uri="{BB962C8B-B14F-4D97-AF65-F5344CB8AC3E}">
        <p14:creationId xmlns:p14="http://schemas.microsoft.com/office/powerpoint/2010/main" val="139527588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304747" indent="-304747" algn="l" defTabSz="1218987" rtl="0" eaLnBrk="1" latinLnBrk="0" hangingPunct="1">
        <a:lnSpc>
          <a:spcPct val="90000"/>
        </a:lnSpc>
        <a:spcBef>
          <a:spcPts val="1600"/>
        </a:spcBef>
        <a:buClr>
          <a:schemeClr val="accent1"/>
        </a:buClr>
        <a:buSzPct val="100000"/>
        <a:buFont typeface="Arial" pitchFamily="34" charset="0"/>
        <a:buChar char="•"/>
        <a:defRPr sz="2800" kern="1200">
          <a:solidFill>
            <a:schemeClr val="tx1"/>
          </a:solidFill>
          <a:latin typeface="+mn-lt"/>
          <a:ea typeface="+mn-ea"/>
          <a:cs typeface="+mn-cs"/>
        </a:defRPr>
      </a:lvl1pPr>
      <a:lvl2pPr marL="609493" indent="-231607" algn="l" defTabSz="1218987" rtl="0" eaLnBrk="1" latinLnBrk="0" hangingPunct="1">
        <a:lnSpc>
          <a:spcPct val="90000"/>
        </a:lnSpc>
        <a:spcBef>
          <a:spcPts val="800"/>
        </a:spcBef>
        <a:buClr>
          <a:schemeClr val="accent1"/>
        </a:buClr>
        <a:buSzPct val="80000"/>
        <a:buFont typeface="Arial" pitchFamily="34" charset="0"/>
        <a:buChar char="•"/>
        <a:defRPr sz="2400" kern="1200">
          <a:solidFill>
            <a:schemeClr val="tx1"/>
          </a:solidFill>
          <a:latin typeface="+mn-lt"/>
          <a:ea typeface="+mn-ea"/>
          <a:cs typeface="+mn-cs"/>
        </a:defRPr>
      </a:lvl2pPr>
      <a:lvl3pPr marL="91424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3pPr>
      <a:lvl4pPr marL="121898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4pPr>
      <a:lvl5pPr marL="1523733"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5pPr>
      <a:lvl6pPr marL="1828480"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6pPr>
      <a:lvl7pPr marL="2133227" indent="-231607" algn="l" defTabSz="1218987" rtl="0" eaLnBrk="1" latinLnBrk="0" hangingPunct="1">
        <a:lnSpc>
          <a:spcPct val="90000"/>
        </a:lnSpc>
        <a:spcBef>
          <a:spcPts val="800"/>
        </a:spcBef>
        <a:buClr>
          <a:schemeClr val="accent1"/>
        </a:buClr>
        <a:buSzPct val="80000"/>
        <a:buFont typeface="Arial" pitchFamily="34" charset="0"/>
        <a:buChar char="•"/>
        <a:defRPr sz="2000" kern="1200">
          <a:solidFill>
            <a:schemeClr val="tx1"/>
          </a:solidFill>
          <a:latin typeface="+mn-lt"/>
          <a:ea typeface="+mn-ea"/>
          <a:cs typeface="+mn-cs"/>
        </a:defRPr>
      </a:lvl7pPr>
      <a:lvl8pPr marL="2437973"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8pPr>
      <a:lvl9pPr marL="2742720" indent="-231607" algn="l" defTabSz="1218987" rtl="0" eaLnBrk="1" latinLnBrk="0" hangingPunct="1">
        <a:lnSpc>
          <a:spcPct val="90000"/>
        </a:lnSpc>
        <a:spcBef>
          <a:spcPts val="800"/>
        </a:spcBef>
        <a:buClr>
          <a:schemeClr val="accent1"/>
        </a:buClr>
        <a:buSzPct val="80000"/>
        <a:buFont typeface="Arial" pitchFamily="34" charset="0"/>
        <a:buChar char="•"/>
        <a:defRPr sz="2000" kern="1200" baseline="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4.xml"/><Relationship Id="rId7" Type="http://schemas.openxmlformats.org/officeDocument/2006/relationships/diagramColors" Target="../diagrams/colors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6.xml"/><Relationship Id="rId7" Type="http://schemas.openxmlformats.org/officeDocument/2006/relationships/diagramQuickStyle" Target="../diagrams/quickStyle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1.png"/><Relationship Id="rId4" Type="http://schemas.openxmlformats.org/officeDocument/2006/relationships/notesSlide" Target="../notesSlides/notesSlide1.xml"/><Relationship Id="rId9" Type="http://schemas.microsoft.com/office/2007/relationships/diagramDrawing" Target="../diagrams/drawing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pc="300" dirty="0">
                <a:solidFill>
                  <a:schemeClr val="accent1">
                    <a:lumMod val="60000"/>
                    <a:lumOff val="40000"/>
                  </a:schemeClr>
                </a:solidFill>
              </a:rPr>
              <a:t>Agency-Wide Information Technology Plan</a:t>
            </a:r>
          </a:p>
        </p:txBody>
      </p:sp>
      <p:sp>
        <p:nvSpPr>
          <p:cNvPr id="5" name="Subtitle 4"/>
          <p:cNvSpPr>
            <a:spLocks noGrp="1"/>
          </p:cNvSpPr>
          <p:nvPr>
            <p:ph type="subTitle" idx="1"/>
          </p:nvPr>
        </p:nvSpPr>
        <p:spPr/>
        <p:txBody>
          <a:bodyPr/>
          <a:lstStyle/>
          <a:p>
            <a:r>
              <a:rPr lang="en-US" spc="300" dirty="0">
                <a:solidFill>
                  <a:schemeClr val="accent1">
                    <a:lumMod val="60000"/>
                    <a:lumOff val="40000"/>
                  </a:schemeClr>
                </a:solidFill>
              </a:rPr>
              <a:t>Modernization of Texarkana college</a:t>
            </a:r>
          </a:p>
        </p:txBody>
      </p:sp>
      <p:pic>
        <p:nvPicPr>
          <p:cNvPr id="3" name="Title Page">
            <a:hlinkClick r:id="" action="ppaction://media"/>
            <a:extLst>
              <a:ext uri="{FF2B5EF4-FFF2-40B4-BE49-F238E27FC236}">
                <a16:creationId xmlns:a16="http://schemas.microsoft.com/office/drawing/2014/main" id="{3D8D39A9-3464-2A41-9020-D15ED475C4E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76012" y="6096000"/>
            <a:ext cx="487362" cy="487363"/>
          </a:xfrm>
          <a:prstGeom prst="rect">
            <a:avLst/>
          </a:prstGeom>
        </p:spPr>
      </p:pic>
    </p:spTree>
    <p:extLst>
      <p:ext uri="{BB962C8B-B14F-4D97-AF65-F5344CB8AC3E}">
        <p14:creationId xmlns:p14="http://schemas.microsoft.com/office/powerpoint/2010/main" val="1332291891"/>
      </p:ext>
    </p:extLst>
  </p:cSld>
  <p:clrMapOvr>
    <a:masterClrMapping/>
  </p:clrMapOvr>
  <mc:AlternateContent xmlns:mc="http://schemas.openxmlformats.org/markup-compatibility/2006">
    <mc:Choice xmlns:p14="http://schemas.microsoft.com/office/powerpoint/2010/main" Requires="p14">
      <p:transition spd="med" p14:dur="700" advTm="18260">
        <p:fade/>
      </p:transition>
    </mc:Choice>
    <mc:Fallback>
      <p:transition spd="med" advTm="182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2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US" spc="600" dirty="0">
                <a:solidFill>
                  <a:schemeClr val="accent1">
                    <a:lumMod val="40000"/>
                    <a:lumOff val="60000"/>
                  </a:schemeClr>
                </a:solidFill>
              </a:rPr>
              <a:t>Introduction</a:t>
            </a:r>
          </a:p>
        </p:txBody>
      </p:sp>
      <p:sp>
        <p:nvSpPr>
          <p:cNvPr id="14" name="Content Placeholder 13"/>
          <p:cNvSpPr>
            <a:spLocks noGrp="1"/>
          </p:cNvSpPr>
          <p:nvPr>
            <p:ph idx="1"/>
          </p:nvPr>
        </p:nvSpPr>
        <p:spPr/>
        <p:txBody>
          <a:bodyPr/>
          <a:lstStyle/>
          <a:p>
            <a:r>
              <a:rPr lang="en-US" spc="300" dirty="0">
                <a:solidFill>
                  <a:schemeClr val="accent1">
                    <a:lumMod val="40000"/>
                    <a:lumOff val="60000"/>
                  </a:schemeClr>
                </a:solidFill>
              </a:rPr>
              <a:t>H.B 4018</a:t>
            </a:r>
          </a:p>
          <a:p>
            <a:r>
              <a:rPr lang="en-US" spc="300" dirty="0">
                <a:solidFill>
                  <a:schemeClr val="accent1">
                    <a:lumMod val="40000"/>
                    <a:lumOff val="60000"/>
                  </a:schemeClr>
                </a:solidFill>
              </a:rPr>
              <a:t>Modern, secure, and technologically robust environment</a:t>
            </a:r>
          </a:p>
          <a:p>
            <a:r>
              <a:rPr lang="en-US" spc="300" dirty="0">
                <a:solidFill>
                  <a:schemeClr val="accent1">
                    <a:lumMod val="40000"/>
                    <a:lumOff val="60000"/>
                  </a:schemeClr>
                </a:solidFill>
              </a:rPr>
              <a:t>Agency objectives, value statement, goals, and key business functions</a:t>
            </a:r>
          </a:p>
          <a:p>
            <a:r>
              <a:rPr lang="en-US" spc="300" dirty="0">
                <a:solidFill>
                  <a:schemeClr val="accent1">
                    <a:lumMod val="40000"/>
                    <a:lumOff val="60000"/>
                  </a:schemeClr>
                </a:solidFill>
              </a:rPr>
              <a:t>Modernization plan for major initiatives</a:t>
            </a:r>
          </a:p>
        </p:txBody>
      </p:sp>
      <p:pic>
        <p:nvPicPr>
          <p:cNvPr id="2" name="Intro">
            <a:hlinkClick r:id="" action="ppaction://media"/>
            <a:extLst>
              <a:ext uri="{FF2B5EF4-FFF2-40B4-BE49-F238E27FC236}">
                <a16:creationId xmlns:a16="http://schemas.microsoft.com/office/drawing/2014/main" id="{C91AE3F3-705F-AA28-C457-A0A5EEF6E04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04612" y="6164069"/>
            <a:ext cx="487362" cy="487363"/>
          </a:xfrm>
          <a:prstGeom prst="rect">
            <a:avLst/>
          </a:prstGeom>
        </p:spPr>
      </p:pic>
    </p:spTree>
    <p:extLst>
      <p:ext uri="{BB962C8B-B14F-4D97-AF65-F5344CB8AC3E}">
        <p14:creationId xmlns:p14="http://schemas.microsoft.com/office/powerpoint/2010/main" val="3529114326"/>
      </p:ext>
    </p:extLst>
  </p:cSld>
  <p:clrMapOvr>
    <a:masterClrMapping/>
  </p:clrMapOvr>
  <mc:AlternateContent xmlns:mc="http://schemas.openxmlformats.org/markup-compatibility/2006">
    <mc:Choice xmlns:p14="http://schemas.microsoft.com/office/powerpoint/2010/main" Requires="p14">
      <p:transition spd="med" p14:dur="700" advTm="34677">
        <p:fade/>
      </p:transition>
    </mc:Choice>
    <mc:Fallback>
      <p:transition spd="med" advTm="3467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6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spc="600" dirty="0">
                <a:solidFill>
                  <a:schemeClr val="accent1">
                    <a:lumMod val="40000"/>
                    <a:lumOff val="60000"/>
                  </a:schemeClr>
                </a:solidFill>
              </a:rPr>
              <a:t>Background Information</a:t>
            </a:r>
          </a:p>
        </p:txBody>
      </p:sp>
      <p:sp>
        <p:nvSpPr>
          <p:cNvPr id="3" name="Content Placeholder 2">
            <a:extLst>
              <a:ext uri="{FF2B5EF4-FFF2-40B4-BE49-F238E27FC236}">
                <a16:creationId xmlns:a16="http://schemas.microsoft.com/office/drawing/2014/main" id="{28E3E35A-CFAB-4D78-329C-CD44F966A714}"/>
              </a:ext>
            </a:extLst>
          </p:cNvPr>
          <p:cNvSpPr>
            <a:spLocks noGrp="1"/>
          </p:cNvSpPr>
          <p:nvPr>
            <p:ph sz="half" idx="2"/>
          </p:nvPr>
        </p:nvSpPr>
        <p:spPr/>
        <p:txBody>
          <a:bodyPr>
            <a:normAutofit lnSpcReduction="10000"/>
          </a:bodyPr>
          <a:lstStyle/>
          <a:p>
            <a:r>
              <a:rPr lang="en-US" sz="2000" dirty="0">
                <a:solidFill>
                  <a:schemeClr val="accent1">
                    <a:lumMod val="40000"/>
                    <a:lumOff val="60000"/>
                  </a:schemeClr>
                </a:solidFill>
              </a:rPr>
              <a:t>According to Liu et al. (2020), “there has been increasing awareness of the importance of information security among researchers and practitioners” (p. 4). </a:t>
            </a:r>
          </a:p>
          <a:p>
            <a:r>
              <a:rPr lang="en-US" sz="2000" dirty="0">
                <a:solidFill>
                  <a:schemeClr val="accent1">
                    <a:lumMod val="40000"/>
                    <a:lumOff val="60000"/>
                  </a:schemeClr>
                </a:solidFill>
              </a:rPr>
              <a:t>Our aim in creating a modern IT network is to ensure our institution’s place as a safe, efficient, and threat resistant atmosphere for our faculty, staff, and students. To do so, it is imperative that our administration is tasked with funding and approving the products needed to enhance our digital atmosphere, understand the core concepts of security, and can explain why we must safeguard all our systems when moving forward</a:t>
            </a:r>
          </a:p>
        </p:txBody>
      </p:sp>
      <p:sp>
        <p:nvSpPr>
          <p:cNvPr id="5" name="Content Placeholder 4">
            <a:extLst>
              <a:ext uri="{FF2B5EF4-FFF2-40B4-BE49-F238E27FC236}">
                <a16:creationId xmlns:a16="http://schemas.microsoft.com/office/drawing/2014/main" id="{CEED9DC3-49CB-A5CD-373A-D60F5226262D}"/>
              </a:ext>
            </a:extLst>
          </p:cNvPr>
          <p:cNvSpPr>
            <a:spLocks noGrp="1"/>
          </p:cNvSpPr>
          <p:nvPr>
            <p:ph sz="half" idx="1"/>
          </p:nvPr>
        </p:nvSpPr>
        <p:spPr/>
        <p:txBody>
          <a:bodyPr>
            <a:normAutofit lnSpcReduction="10000"/>
          </a:bodyPr>
          <a:lstStyle/>
          <a:p>
            <a:r>
              <a:rPr lang="en-US" sz="1800" dirty="0">
                <a:solidFill>
                  <a:schemeClr val="accent1">
                    <a:lumMod val="40000"/>
                    <a:lumOff val="60000"/>
                  </a:schemeClr>
                </a:solidFill>
              </a:rPr>
              <a:t>The increasing need to transmit information across networks of computers renders data more vulnerable to accidental or deliberate unauthorized modification or disclosure.</a:t>
            </a:r>
          </a:p>
          <a:p>
            <a:r>
              <a:rPr lang="en-US" sz="1800" dirty="0">
                <a:solidFill>
                  <a:schemeClr val="accent1">
                    <a:lumMod val="40000"/>
                    <a:lumOff val="60000"/>
                  </a:schemeClr>
                </a:solidFill>
              </a:rPr>
              <a:t>To maintain the confidentiality, integrity, and availability of our data or systems, we created five initiatives that will allow our institution to operate in the digital environment safely and effectively. </a:t>
            </a:r>
          </a:p>
          <a:p>
            <a:r>
              <a:rPr lang="en-US" sz="1800" dirty="0">
                <a:solidFill>
                  <a:schemeClr val="accent1">
                    <a:lumMod val="40000"/>
                    <a:lumOff val="60000"/>
                  </a:schemeClr>
                </a:solidFill>
              </a:rPr>
              <a:t>These initiatives ensure that TC information is protected against unauthorized access through means of technical and manual controls while preserving the integrity of said information through tools, techniques, and processes which provide adequate assurance that systems are free from unauthorized manipulation. </a:t>
            </a:r>
          </a:p>
        </p:txBody>
      </p:sp>
      <p:pic>
        <p:nvPicPr>
          <p:cNvPr id="4" name="Background">
            <a:hlinkClick r:id="" action="ppaction://media"/>
            <a:extLst>
              <a:ext uri="{FF2B5EF4-FFF2-40B4-BE49-F238E27FC236}">
                <a16:creationId xmlns:a16="http://schemas.microsoft.com/office/drawing/2014/main" id="{650108F9-CC4F-6D9E-8144-F59D7F9D587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38850" y="6172200"/>
            <a:ext cx="487362" cy="487363"/>
          </a:xfrm>
          <a:prstGeom prst="rect">
            <a:avLst/>
          </a:prstGeom>
        </p:spPr>
      </p:pic>
    </p:spTree>
    <p:extLst>
      <p:ext uri="{BB962C8B-B14F-4D97-AF65-F5344CB8AC3E}">
        <p14:creationId xmlns:p14="http://schemas.microsoft.com/office/powerpoint/2010/main" val="1484811712"/>
      </p:ext>
    </p:extLst>
  </p:cSld>
  <p:clrMapOvr>
    <a:masterClrMapping/>
  </p:clrMapOvr>
  <p:transition advClick="0" advTm="39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6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pc="600" dirty="0">
                <a:solidFill>
                  <a:schemeClr val="accent1">
                    <a:lumMod val="40000"/>
                    <a:lumOff val="60000"/>
                  </a:schemeClr>
                </a:solidFill>
              </a:rPr>
              <a:t>Purpose, Objective, and Goals</a:t>
            </a:r>
          </a:p>
        </p:txBody>
      </p:sp>
      <p:graphicFrame>
        <p:nvGraphicFramePr>
          <p:cNvPr id="8" name="Content Placeholder 2">
            <a:extLst>
              <a:ext uri="{FF2B5EF4-FFF2-40B4-BE49-F238E27FC236}">
                <a16:creationId xmlns:a16="http://schemas.microsoft.com/office/drawing/2014/main" id="{1AFDCF7B-1E1F-5F3F-55A7-19FCAADD752A}"/>
              </a:ext>
            </a:extLst>
          </p:cNvPr>
          <p:cNvGraphicFramePr>
            <a:graphicFrameLocks noGrp="1"/>
          </p:cNvGraphicFramePr>
          <p:nvPr>
            <p:ph sz="half" idx="1"/>
            <p:extLst>
              <p:ext uri="{D42A27DB-BD31-4B8C-83A1-F6EECF244321}">
                <p14:modId xmlns:p14="http://schemas.microsoft.com/office/powerpoint/2010/main" val="3564131947"/>
              </p:ext>
            </p:extLst>
          </p:nvPr>
        </p:nvGraphicFramePr>
        <p:xfrm>
          <a:off x="1218883" y="1706880"/>
          <a:ext cx="5078677" cy="44653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ontent Placeholder 5">
            <a:extLst>
              <a:ext uri="{FF2B5EF4-FFF2-40B4-BE49-F238E27FC236}">
                <a16:creationId xmlns:a16="http://schemas.microsoft.com/office/drawing/2014/main" id="{781098C5-069B-6A4C-D44E-3E21D57E4C27}"/>
              </a:ext>
            </a:extLst>
          </p:cNvPr>
          <p:cNvSpPr>
            <a:spLocks noGrp="1"/>
          </p:cNvSpPr>
          <p:nvPr>
            <p:ph sz="half" idx="2"/>
          </p:nvPr>
        </p:nvSpPr>
        <p:spPr/>
        <p:txBody>
          <a:bodyPr>
            <a:normAutofit lnSpcReduction="10000"/>
          </a:bodyPr>
          <a:lstStyle/>
          <a:p>
            <a:pPr marL="0" indent="0">
              <a:lnSpc>
                <a:spcPct val="100000"/>
              </a:lnSpc>
              <a:spcBef>
                <a:spcPts val="0"/>
              </a:spcBef>
              <a:buNone/>
            </a:pPr>
            <a:endParaRPr lang="en-US" sz="2000" dirty="0"/>
          </a:p>
          <a:p>
            <a:pPr lvl="1">
              <a:lnSpc>
                <a:spcPct val="100000"/>
              </a:lnSpc>
              <a:spcBef>
                <a:spcPts val="0"/>
              </a:spcBef>
            </a:pPr>
            <a:r>
              <a:rPr lang="en-US" sz="1600" dirty="0">
                <a:solidFill>
                  <a:schemeClr val="accent1">
                    <a:lumMod val="40000"/>
                    <a:lumOff val="60000"/>
                  </a:schemeClr>
                </a:solidFill>
              </a:rPr>
              <a:t>TC will increase fall enrollment for technical programs and annual contact hours for continuing education courses by 20% by end of the 2024 academic year compared to fall 2021.</a:t>
            </a:r>
          </a:p>
          <a:p>
            <a:pPr lvl="1">
              <a:lnSpc>
                <a:spcPct val="100000"/>
              </a:lnSpc>
              <a:spcBef>
                <a:spcPts val="0"/>
              </a:spcBef>
            </a:pPr>
            <a:r>
              <a:rPr lang="en-US" sz="1600" dirty="0">
                <a:solidFill>
                  <a:schemeClr val="accent1">
                    <a:lumMod val="40000"/>
                    <a:lumOff val="60000"/>
                  </a:schemeClr>
                </a:solidFill>
              </a:rPr>
              <a:t>TC will develop a financial stability plan in response to the current economic environment and will continue advocacy at the state level for increased support. </a:t>
            </a:r>
          </a:p>
          <a:p>
            <a:pPr lvl="1">
              <a:lnSpc>
                <a:spcPct val="100000"/>
              </a:lnSpc>
              <a:spcBef>
                <a:spcPts val="0"/>
              </a:spcBef>
            </a:pPr>
            <a:r>
              <a:rPr lang="en-US" sz="1600" dirty="0">
                <a:solidFill>
                  <a:schemeClr val="accent1">
                    <a:lumMod val="40000"/>
                    <a:lumOff val="60000"/>
                  </a:schemeClr>
                </a:solidFill>
              </a:rPr>
              <a:t>By fall 2023, the TC primary instructional format for academic courses will be in 8-week terms. </a:t>
            </a:r>
          </a:p>
          <a:p>
            <a:pPr lvl="1">
              <a:lnSpc>
                <a:spcPct val="100000"/>
              </a:lnSpc>
              <a:spcBef>
                <a:spcPts val="0"/>
              </a:spcBef>
            </a:pPr>
            <a:r>
              <a:rPr lang="en-US" sz="1600" dirty="0">
                <a:solidFill>
                  <a:schemeClr val="accent1">
                    <a:lumMod val="40000"/>
                    <a:lumOff val="60000"/>
                  </a:schemeClr>
                </a:solidFill>
              </a:rPr>
              <a:t>TC will employ highly qualified faculty and staff to better reflect the community and campus demographics.</a:t>
            </a:r>
          </a:p>
          <a:p>
            <a:pPr lvl="1">
              <a:lnSpc>
                <a:spcPct val="100000"/>
              </a:lnSpc>
              <a:spcBef>
                <a:spcPts val="0"/>
              </a:spcBef>
            </a:pPr>
            <a:r>
              <a:rPr lang="en-US" sz="1600" dirty="0">
                <a:solidFill>
                  <a:schemeClr val="accent1">
                    <a:lumMod val="40000"/>
                    <a:lumOff val="60000"/>
                  </a:schemeClr>
                </a:solidFill>
              </a:rPr>
              <a:t>The TC Foundation will reach $15 million in assets by 2025. TC will investigate other credit and non-credit health care programs to produce entry level workers. </a:t>
            </a:r>
          </a:p>
          <a:p>
            <a:pPr lvl="1">
              <a:lnSpc>
                <a:spcPct val="100000"/>
              </a:lnSpc>
              <a:spcBef>
                <a:spcPts val="0"/>
              </a:spcBef>
            </a:pPr>
            <a:endParaRPr lang="en-US" sz="1600" dirty="0"/>
          </a:p>
          <a:p>
            <a:pPr marL="377886" lvl="1" indent="0">
              <a:buNone/>
            </a:pPr>
            <a:endParaRPr lang="en-US" sz="1600" dirty="0"/>
          </a:p>
          <a:p>
            <a:pPr lvl="1"/>
            <a:endParaRPr lang="en-US" sz="1600" dirty="0"/>
          </a:p>
          <a:p>
            <a:pPr marL="377886" lvl="1" indent="0">
              <a:buNone/>
            </a:pPr>
            <a:endParaRPr lang="en-US" dirty="0"/>
          </a:p>
        </p:txBody>
      </p:sp>
      <p:pic>
        <p:nvPicPr>
          <p:cNvPr id="4" name="Purpose">
            <a:hlinkClick r:id="" action="ppaction://media"/>
            <a:extLst>
              <a:ext uri="{FF2B5EF4-FFF2-40B4-BE49-F238E27FC236}">
                <a16:creationId xmlns:a16="http://schemas.microsoft.com/office/drawing/2014/main" id="{DCF42121-C114-A0A8-5DB3-95B75F6372A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428412" y="6172200"/>
            <a:ext cx="487362" cy="487363"/>
          </a:xfrm>
          <a:prstGeom prst="rect">
            <a:avLst/>
          </a:prstGeom>
        </p:spPr>
      </p:pic>
    </p:spTree>
    <p:extLst>
      <p:ext uri="{BB962C8B-B14F-4D97-AF65-F5344CB8AC3E}">
        <p14:creationId xmlns:p14="http://schemas.microsoft.com/office/powerpoint/2010/main" val="2341911148"/>
      </p:ext>
    </p:extLst>
  </p:cSld>
  <p:clrMapOvr>
    <a:masterClrMapping/>
  </p:clrMapOvr>
  <mc:AlternateContent xmlns:mc="http://schemas.openxmlformats.org/markup-compatibility/2006">
    <mc:Choice xmlns:p14="http://schemas.microsoft.com/office/powerpoint/2010/main" Requires="p14">
      <p:transition spd="med" p14:dur="700" advTm="51210">
        <p:fade/>
      </p:transition>
    </mc:Choice>
    <mc:Fallback>
      <p:transition spd="med" advTm="51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2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pc="600" dirty="0">
                <a:solidFill>
                  <a:schemeClr val="accent1">
                    <a:lumMod val="40000"/>
                    <a:lumOff val="60000"/>
                  </a:schemeClr>
                </a:solidFill>
              </a:rPr>
              <a:t>Modernization Initiatives </a:t>
            </a:r>
          </a:p>
        </p:txBody>
      </p:sp>
      <p:graphicFrame>
        <p:nvGraphicFramePr>
          <p:cNvPr id="8" name="Diagram 7">
            <a:extLst>
              <a:ext uri="{FF2B5EF4-FFF2-40B4-BE49-F238E27FC236}">
                <a16:creationId xmlns:a16="http://schemas.microsoft.com/office/drawing/2014/main" id="{7B9A207C-CC1C-E44B-A70D-FC6F1CD8E054}"/>
              </a:ext>
            </a:extLst>
          </p:cNvPr>
          <p:cNvGraphicFramePr/>
          <p:nvPr>
            <p:extLst>
              <p:ext uri="{D42A27DB-BD31-4B8C-83A1-F6EECF244321}">
                <p14:modId xmlns:p14="http://schemas.microsoft.com/office/powerpoint/2010/main" val="2680070128"/>
              </p:ext>
            </p:extLst>
          </p:nvPr>
        </p:nvGraphicFramePr>
        <p:xfrm>
          <a:off x="2817812" y="1905000"/>
          <a:ext cx="7339541" cy="430882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Modernization">
            <a:hlinkClick r:id="" action="ppaction://media"/>
            <a:extLst>
              <a:ext uri="{FF2B5EF4-FFF2-40B4-BE49-F238E27FC236}">
                <a16:creationId xmlns:a16="http://schemas.microsoft.com/office/drawing/2014/main" id="{CA7D8E29-ABBA-CBD2-0124-6359D7536D3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04612" y="6096000"/>
            <a:ext cx="487362" cy="487363"/>
          </a:xfrm>
          <a:prstGeom prst="rect">
            <a:avLst/>
          </a:prstGeom>
        </p:spPr>
      </p:pic>
    </p:spTree>
    <p:extLst>
      <p:ext uri="{BB962C8B-B14F-4D97-AF65-F5344CB8AC3E}">
        <p14:creationId xmlns:p14="http://schemas.microsoft.com/office/powerpoint/2010/main" val="4123189245"/>
      </p:ext>
    </p:extLst>
  </p:cSld>
  <p:clrMapOvr>
    <a:masterClrMapping/>
  </p:clrMapOvr>
  <mc:AlternateContent xmlns:mc="http://schemas.openxmlformats.org/markup-compatibility/2006">
    <mc:Choice xmlns:p14="http://schemas.microsoft.com/office/powerpoint/2010/main" Requires="p14">
      <p:transition spd="med" p14:dur="700" advTm="68114">
        <p:fade/>
      </p:transition>
    </mc:Choice>
    <mc:Fallback>
      <p:transition spd="med" advTm="681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11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pc="300" dirty="0">
                <a:solidFill>
                  <a:schemeClr val="accent1">
                    <a:lumMod val="40000"/>
                    <a:lumOff val="60000"/>
                  </a:schemeClr>
                </a:solidFill>
              </a:rPr>
              <a:t>Critical Information Technology Roadmap</a:t>
            </a:r>
          </a:p>
        </p:txBody>
      </p:sp>
      <p:sp>
        <p:nvSpPr>
          <p:cNvPr id="2" name="Text Placeholder 1">
            <a:extLst>
              <a:ext uri="{FF2B5EF4-FFF2-40B4-BE49-F238E27FC236}">
                <a16:creationId xmlns:a16="http://schemas.microsoft.com/office/drawing/2014/main" id="{9E36CD83-739E-97B8-604A-9065C8BE4881}"/>
              </a:ext>
            </a:extLst>
          </p:cNvPr>
          <p:cNvSpPr>
            <a:spLocks noGrp="1"/>
          </p:cNvSpPr>
          <p:nvPr>
            <p:ph type="body" idx="1"/>
          </p:nvPr>
        </p:nvSpPr>
        <p:spPr/>
        <p:txBody>
          <a:bodyPr/>
          <a:lstStyle/>
          <a:p>
            <a:pPr algn="ctr"/>
            <a:r>
              <a:rPr lang="en-US" spc="600" dirty="0">
                <a:solidFill>
                  <a:schemeClr val="accent1">
                    <a:lumMod val="40000"/>
                    <a:lumOff val="60000"/>
                  </a:schemeClr>
                </a:solidFill>
              </a:rPr>
              <a:t>Current IT Network</a:t>
            </a:r>
          </a:p>
        </p:txBody>
      </p:sp>
      <p:pic>
        <p:nvPicPr>
          <p:cNvPr id="9" name="Content Placeholder 8" descr="A picture containing diagram&#10;&#10;Description automatically generated">
            <a:extLst>
              <a:ext uri="{FF2B5EF4-FFF2-40B4-BE49-F238E27FC236}">
                <a16:creationId xmlns:a16="http://schemas.microsoft.com/office/drawing/2014/main" id="{5F8D6EAE-B41F-40F6-F61F-551A4845EB0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048972" y="2801645"/>
            <a:ext cx="3422562" cy="3454400"/>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sp>
        <p:nvSpPr>
          <p:cNvPr id="6" name="Text Placeholder 5">
            <a:extLst>
              <a:ext uri="{FF2B5EF4-FFF2-40B4-BE49-F238E27FC236}">
                <a16:creationId xmlns:a16="http://schemas.microsoft.com/office/drawing/2014/main" id="{7A8587B9-C185-6D3D-C7E8-D5E0A3F6F22F}"/>
              </a:ext>
            </a:extLst>
          </p:cNvPr>
          <p:cNvSpPr>
            <a:spLocks noGrp="1"/>
          </p:cNvSpPr>
          <p:nvPr>
            <p:ph type="body" sz="quarter" idx="3"/>
          </p:nvPr>
        </p:nvSpPr>
        <p:spPr/>
        <p:txBody>
          <a:bodyPr/>
          <a:lstStyle/>
          <a:p>
            <a:pPr algn="ctr"/>
            <a:r>
              <a:rPr lang="en-US" spc="600" dirty="0">
                <a:solidFill>
                  <a:schemeClr val="accent1">
                    <a:lumMod val="40000"/>
                    <a:lumOff val="60000"/>
                  </a:schemeClr>
                </a:solidFill>
              </a:rPr>
              <a:t>MODERN IT NETWORK</a:t>
            </a:r>
          </a:p>
        </p:txBody>
      </p:sp>
      <p:pic>
        <p:nvPicPr>
          <p:cNvPr id="11" name="Content Placeholder 10" descr="Diagram&#10;&#10;Description automatically generated">
            <a:extLst>
              <a:ext uri="{FF2B5EF4-FFF2-40B4-BE49-F238E27FC236}">
                <a16:creationId xmlns:a16="http://schemas.microsoft.com/office/drawing/2014/main" id="{A26CEF42-DEEE-E9C2-4A12-AB7B94872017}"/>
              </a:ext>
            </a:extLst>
          </p:cNvPr>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6399133" y="2819400"/>
            <a:ext cx="5078412" cy="3092390"/>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pic>
        <p:nvPicPr>
          <p:cNvPr id="3" name="Roadmap">
            <a:hlinkClick r:id="" action="ppaction://media"/>
            <a:extLst>
              <a:ext uri="{FF2B5EF4-FFF2-40B4-BE49-F238E27FC236}">
                <a16:creationId xmlns:a16="http://schemas.microsoft.com/office/drawing/2014/main" id="{3A76B7CD-F967-7F34-442D-D5F0B4EB502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03330" y="6256045"/>
            <a:ext cx="487362" cy="487363"/>
          </a:xfrm>
          <a:prstGeom prst="rect">
            <a:avLst/>
          </a:prstGeom>
        </p:spPr>
      </p:pic>
    </p:spTree>
    <p:extLst>
      <p:ext uri="{BB962C8B-B14F-4D97-AF65-F5344CB8AC3E}">
        <p14:creationId xmlns:p14="http://schemas.microsoft.com/office/powerpoint/2010/main" val="4264977537"/>
      </p:ext>
    </p:extLst>
  </p:cSld>
  <p:clrMapOvr>
    <a:masterClrMapping/>
  </p:clrMapOvr>
  <mc:AlternateContent xmlns:mc="http://schemas.openxmlformats.org/markup-compatibility/2006">
    <mc:Choice xmlns:p14="http://schemas.microsoft.com/office/powerpoint/2010/main" Requires="p14">
      <p:transition spd="med" p14:dur="700" advTm="18539">
        <p:fade/>
      </p:transition>
    </mc:Choice>
    <mc:Fallback>
      <p:transition spd="med" advTm="185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5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pPr algn="ctr"/>
            <a:r>
              <a:rPr lang="en-US" sz="5400" spc="600" dirty="0">
                <a:solidFill>
                  <a:schemeClr val="accent1">
                    <a:lumMod val="40000"/>
                    <a:lumOff val="60000"/>
                  </a:schemeClr>
                </a:solidFill>
              </a:rPr>
              <a:t>Evaluation</a:t>
            </a:r>
            <a:r>
              <a:rPr lang="en-US" sz="5400" spc="600" dirty="0"/>
              <a:t> </a:t>
            </a:r>
          </a:p>
        </p:txBody>
      </p:sp>
      <p:sp>
        <p:nvSpPr>
          <p:cNvPr id="2" name="Content Placeholder 1">
            <a:extLst>
              <a:ext uri="{FF2B5EF4-FFF2-40B4-BE49-F238E27FC236}">
                <a16:creationId xmlns:a16="http://schemas.microsoft.com/office/drawing/2014/main" id="{10888157-2DBD-0563-1D5C-772C68FDDF28}"/>
              </a:ext>
            </a:extLst>
          </p:cNvPr>
          <p:cNvSpPr>
            <a:spLocks noGrp="1"/>
          </p:cNvSpPr>
          <p:nvPr>
            <p:ph sz="half" idx="1"/>
          </p:nvPr>
        </p:nvSpPr>
        <p:spPr/>
        <p:txBody>
          <a:bodyPr>
            <a:normAutofit/>
          </a:bodyPr>
          <a:lstStyle/>
          <a:p>
            <a:r>
              <a:rPr lang="en-US" sz="2000" dirty="0">
                <a:solidFill>
                  <a:schemeClr val="accent1">
                    <a:lumMod val="40000"/>
                    <a:lumOff val="60000"/>
                  </a:schemeClr>
                </a:solidFill>
              </a:rPr>
              <a:t>As we phase out legacy authentication protocols within our network, our IT department will be better positioned to audit logins through Azure AD and make operational decisions via localized console. </a:t>
            </a:r>
          </a:p>
          <a:p>
            <a:r>
              <a:rPr lang="en-US" sz="2000" dirty="0">
                <a:solidFill>
                  <a:schemeClr val="accent1">
                    <a:lumMod val="40000"/>
                    <a:lumOff val="60000"/>
                  </a:schemeClr>
                </a:solidFill>
              </a:rPr>
              <a:t>Our methodology consists of applying our changes in a test environment prior to implementing them in any production atmosphere. In doing so, we monitor for potential bugs, crashes, and/or other types of system failures that may cause a disruption to our production network. </a:t>
            </a:r>
          </a:p>
        </p:txBody>
      </p:sp>
      <p:sp>
        <p:nvSpPr>
          <p:cNvPr id="3" name="Content Placeholder 2">
            <a:extLst>
              <a:ext uri="{FF2B5EF4-FFF2-40B4-BE49-F238E27FC236}">
                <a16:creationId xmlns:a16="http://schemas.microsoft.com/office/drawing/2014/main" id="{7405E3DD-C5EB-9B8B-6F8F-8FB018E67204}"/>
              </a:ext>
            </a:extLst>
          </p:cNvPr>
          <p:cNvSpPr>
            <a:spLocks noGrp="1"/>
          </p:cNvSpPr>
          <p:nvPr>
            <p:ph sz="half" idx="2"/>
          </p:nvPr>
        </p:nvSpPr>
        <p:spPr/>
        <p:txBody>
          <a:bodyPr>
            <a:normAutofit/>
          </a:bodyPr>
          <a:lstStyle/>
          <a:p>
            <a:r>
              <a:rPr lang="en-US" sz="1800" dirty="0">
                <a:solidFill>
                  <a:schemeClr val="accent1">
                    <a:lumMod val="40000"/>
                    <a:lumOff val="60000"/>
                  </a:schemeClr>
                </a:solidFill>
              </a:rPr>
              <a:t>Our Senior System Administrator is tasked with migrating each department to Microsoft SharePoint and in determining the timeframe for the migration. </a:t>
            </a:r>
          </a:p>
          <a:p>
            <a:r>
              <a:rPr lang="en-US" sz="1800" dirty="0">
                <a:solidFill>
                  <a:schemeClr val="accent1">
                    <a:lumMod val="40000"/>
                    <a:lumOff val="60000"/>
                  </a:schemeClr>
                </a:solidFill>
              </a:rPr>
              <a:t>We will establish a schedule where each department will receive training on how to access and ensure their data is secured in our cloud environment and on the elimination of prior legacy methods that were established as a temporary solution (namely, our shared drives feature). </a:t>
            </a:r>
          </a:p>
          <a:p>
            <a:endParaRPr lang="en-US" sz="1800" dirty="0"/>
          </a:p>
        </p:txBody>
      </p:sp>
      <p:pic>
        <p:nvPicPr>
          <p:cNvPr id="4" name="Evaluation">
            <a:hlinkClick r:id="" action="ppaction://media"/>
            <a:extLst>
              <a:ext uri="{FF2B5EF4-FFF2-40B4-BE49-F238E27FC236}">
                <a16:creationId xmlns:a16="http://schemas.microsoft.com/office/drawing/2014/main" id="{9BF7EEB5-BA2A-B820-7BB9-9E1027EA7E3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04612" y="6248400"/>
            <a:ext cx="487362" cy="487363"/>
          </a:xfrm>
          <a:prstGeom prst="rect">
            <a:avLst/>
          </a:prstGeom>
        </p:spPr>
      </p:pic>
    </p:spTree>
    <p:extLst>
      <p:ext uri="{BB962C8B-B14F-4D97-AF65-F5344CB8AC3E}">
        <p14:creationId xmlns:p14="http://schemas.microsoft.com/office/powerpoint/2010/main" val="2672039197"/>
      </p:ext>
    </p:extLst>
  </p:cSld>
  <p:clrMapOvr>
    <a:masterClrMapping/>
  </p:clrMapOvr>
  <mc:AlternateContent xmlns:mc="http://schemas.openxmlformats.org/markup-compatibility/2006">
    <mc:Choice xmlns:p14="http://schemas.microsoft.com/office/powerpoint/2010/main" Requires="p14">
      <p:transition spd="med" p14:dur="700" advTm="65861">
        <p:fade/>
      </p:transition>
    </mc:Choice>
    <mc:Fallback>
      <p:transition spd="med" advTm="6586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8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5400" spc="600" dirty="0">
                <a:solidFill>
                  <a:schemeClr val="accent1">
                    <a:lumMod val="40000"/>
                    <a:lumOff val="60000"/>
                  </a:schemeClr>
                </a:solidFill>
              </a:rPr>
              <a:t>Evaluation (cont.)</a:t>
            </a:r>
            <a:endParaRPr lang="en-US" sz="5400" dirty="0">
              <a:solidFill>
                <a:schemeClr val="accent1">
                  <a:lumMod val="40000"/>
                  <a:lumOff val="60000"/>
                </a:schemeClr>
              </a:solidFill>
            </a:endParaRPr>
          </a:p>
        </p:txBody>
      </p:sp>
      <p:sp>
        <p:nvSpPr>
          <p:cNvPr id="7" name="Content Placeholder 6">
            <a:extLst>
              <a:ext uri="{FF2B5EF4-FFF2-40B4-BE49-F238E27FC236}">
                <a16:creationId xmlns:a16="http://schemas.microsoft.com/office/drawing/2014/main" id="{E5FE8D7D-776E-367B-5D48-6AA487568493}"/>
              </a:ext>
            </a:extLst>
          </p:cNvPr>
          <p:cNvSpPr>
            <a:spLocks noGrp="1"/>
          </p:cNvSpPr>
          <p:nvPr>
            <p:ph sz="half" idx="1"/>
          </p:nvPr>
        </p:nvSpPr>
        <p:spPr/>
        <p:txBody>
          <a:bodyPr>
            <a:normAutofit fontScale="92500" lnSpcReduction="10000"/>
          </a:bodyPr>
          <a:lstStyle/>
          <a:p>
            <a:pPr marL="0" indent="0" algn="ctr">
              <a:buNone/>
            </a:pPr>
            <a:r>
              <a:rPr lang="en-US" dirty="0">
                <a:solidFill>
                  <a:schemeClr val="accent1">
                    <a:lumMod val="40000"/>
                    <a:lumOff val="60000"/>
                  </a:schemeClr>
                </a:solidFill>
              </a:rPr>
              <a:t>Penetration Testing</a:t>
            </a:r>
          </a:p>
          <a:p>
            <a:r>
              <a:rPr lang="en-US" sz="2000" dirty="0">
                <a:solidFill>
                  <a:schemeClr val="accent1">
                    <a:lumMod val="40000"/>
                    <a:lumOff val="60000"/>
                  </a:schemeClr>
                </a:solidFill>
              </a:rPr>
              <a:t>AT&amp;T Cybersecurity will conduct a security program maturity assessment following control objectives based on the Texas Cybersecurity Framework (TCF) and the Department of Information Resources (DIR) Security Control Standards Catalog. </a:t>
            </a:r>
          </a:p>
          <a:p>
            <a:r>
              <a:rPr lang="en-US" sz="2000" dirty="0">
                <a:solidFill>
                  <a:schemeClr val="accent1">
                    <a:lumMod val="40000"/>
                    <a:lumOff val="60000"/>
                  </a:schemeClr>
                </a:solidFill>
              </a:rPr>
              <a:t>The TCF consists of forty-two (42) security objectives within the following five (5) functional areas: Identify, Protect, Detect, Respond, and Recover. These TCF Assessments evaluate the maturity level of each security objective and provide recommendations for improving the security maturity and posture of the organization. </a:t>
            </a:r>
          </a:p>
        </p:txBody>
      </p:sp>
      <p:sp>
        <p:nvSpPr>
          <p:cNvPr id="8" name="Content Placeholder 7">
            <a:extLst>
              <a:ext uri="{FF2B5EF4-FFF2-40B4-BE49-F238E27FC236}">
                <a16:creationId xmlns:a16="http://schemas.microsoft.com/office/drawing/2014/main" id="{6107B704-7D16-C340-D772-252024A0B1F0}"/>
              </a:ext>
            </a:extLst>
          </p:cNvPr>
          <p:cNvSpPr>
            <a:spLocks noGrp="1"/>
          </p:cNvSpPr>
          <p:nvPr>
            <p:ph sz="half" idx="2"/>
          </p:nvPr>
        </p:nvSpPr>
        <p:spPr/>
        <p:txBody>
          <a:bodyPr>
            <a:normAutofit fontScale="92500" lnSpcReduction="10000"/>
          </a:bodyPr>
          <a:lstStyle/>
          <a:p>
            <a:pPr marL="0" indent="0" algn="ctr">
              <a:buNone/>
            </a:pPr>
            <a:r>
              <a:rPr lang="en-US" dirty="0">
                <a:solidFill>
                  <a:schemeClr val="accent1">
                    <a:lumMod val="40000"/>
                    <a:lumOff val="60000"/>
                  </a:schemeClr>
                </a:solidFill>
              </a:rPr>
              <a:t>Penetration Testing (cont.)</a:t>
            </a:r>
          </a:p>
          <a:p>
            <a:r>
              <a:rPr lang="en-US" sz="2600" dirty="0">
                <a:solidFill>
                  <a:schemeClr val="accent1">
                    <a:lumMod val="40000"/>
                    <a:lumOff val="60000"/>
                  </a:schemeClr>
                </a:solidFill>
              </a:rPr>
              <a:t>With this information in mind, AT&amp;T will conduct their testing as part of our evaluation plan in measuring cloud security controls. Additionally, AT&amp;T Cybersecurity will provide strategic recommendations to help us address and manage cybersecurity risk in a cost-effective way that is based on business needs.</a:t>
            </a:r>
          </a:p>
        </p:txBody>
      </p:sp>
      <p:pic>
        <p:nvPicPr>
          <p:cNvPr id="2" name="Eval (cont.)">
            <a:hlinkClick r:id="" action="ppaction://media"/>
            <a:extLst>
              <a:ext uri="{FF2B5EF4-FFF2-40B4-BE49-F238E27FC236}">
                <a16:creationId xmlns:a16="http://schemas.microsoft.com/office/drawing/2014/main" id="{7AD43D83-8C7F-0569-06E3-182363CD47C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8412" y="6161843"/>
            <a:ext cx="487362" cy="487363"/>
          </a:xfrm>
          <a:prstGeom prst="rect">
            <a:avLst/>
          </a:prstGeom>
        </p:spPr>
      </p:pic>
    </p:spTree>
    <p:extLst>
      <p:ext uri="{BB962C8B-B14F-4D97-AF65-F5344CB8AC3E}">
        <p14:creationId xmlns:p14="http://schemas.microsoft.com/office/powerpoint/2010/main" val="397710800"/>
      </p:ext>
    </p:extLst>
  </p:cSld>
  <p:clrMapOvr>
    <a:masterClrMapping/>
  </p:clrMapOvr>
  <mc:AlternateContent xmlns:mc="http://schemas.openxmlformats.org/markup-compatibility/2006">
    <mc:Choice xmlns:p14="http://schemas.microsoft.com/office/powerpoint/2010/main" Requires="p14">
      <p:transition spd="med" p14:dur="700" advTm="57549">
        <p:fade/>
      </p:transition>
    </mc:Choice>
    <mc:Fallback>
      <p:transition spd="med" advTm="5754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5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1CF8416-170C-2367-8AC2-BDEB7DF2EC33}"/>
              </a:ext>
            </a:extLst>
          </p:cNvPr>
          <p:cNvSpPr>
            <a:spLocks noGrp="1"/>
          </p:cNvSpPr>
          <p:nvPr>
            <p:ph type="title"/>
          </p:nvPr>
        </p:nvSpPr>
        <p:spPr>
          <a:xfrm>
            <a:off x="1218883" y="274637"/>
            <a:ext cx="10360501" cy="1223963"/>
          </a:xfrm>
        </p:spPr>
        <p:txBody>
          <a:bodyPr>
            <a:normAutofit/>
          </a:bodyPr>
          <a:lstStyle/>
          <a:p>
            <a:pPr algn="ctr"/>
            <a:r>
              <a:rPr lang="en-US" sz="6000" spc="600" dirty="0">
                <a:solidFill>
                  <a:schemeClr val="accent1">
                    <a:lumMod val="40000"/>
                    <a:lumOff val="60000"/>
                  </a:schemeClr>
                </a:solidFill>
              </a:rPr>
              <a:t>Pen Testing in Action </a:t>
            </a:r>
          </a:p>
        </p:txBody>
      </p:sp>
      <p:pic>
        <p:nvPicPr>
          <p:cNvPr id="6" name="Picture Placeholder 5">
            <a:extLst>
              <a:ext uri="{FF2B5EF4-FFF2-40B4-BE49-F238E27FC236}">
                <a16:creationId xmlns:a16="http://schemas.microsoft.com/office/drawing/2014/main" id="{965BA1C6-B7A7-CC28-28AF-96556937BA5D}"/>
              </a:ext>
            </a:extLst>
          </p:cNvPr>
          <p:cNvPicPr>
            <a:picLocks noGrp="1" noChangeAspect="1"/>
          </p:cNvPicPr>
          <p:nvPr>
            <p:ph idx="1"/>
          </p:nvPr>
        </p:nvPicPr>
        <p:blipFill rotWithShape="1">
          <a:blip r:embed="rId4"/>
          <a:stretch/>
        </p:blipFill>
        <p:spPr>
          <a:xfrm>
            <a:off x="1495539" y="1852637"/>
            <a:ext cx="9475674" cy="4311432"/>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pic>
        <p:nvPicPr>
          <p:cNvPr id="2" name="Pen Test diagram">
            <a:hlinkClick r:id="" action="ppaction://media"/>
            <a:extLst>
              <a:ext uri="{FF2B5EF4-FFF2-40B4-BE49-F238E27FC236}">
                <a16:creationId xmlns:a16="http://schemas.microsoft.com/office/drawing/2014/main" id="{73D6212E-3B02-FF8A-6BA9-E8329200A1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28412" y="6184044"/>
            <a:ext cx="487362" cy="487363"/>
          </a:xfrm>
          <a:prstGeom prst="rect">
            <a:avLst/>
          </a:prstGeom>
        </p:spPr>
      </p:pic>
    </p:spTree>
    <p:extLst>
      <p:ext uri="{BB962C8B-B14F-4D97-AF65-F5344CB8AC3E}">
        <p14:creationId xmlns:p14="http://schemas.microsoft.com/office/powerpoint/2010/main" val="1405850135"/>
      </p:ext>
    </p:extLst>
  </p:cSld>
  <p:clrMapOvr>
    <a:masterClrMapping/>
  </p:clrMapOvr>
  <mc:AlternateContent xmlns:mc="http://schemas.openxmlformats.org/markup-compatibility/2006">
    <mc:Choice xmlns:p14="http://schemas.microsoft.com/office/powerpoint/2010/main" Requires="p14">
      <p:transition spd="med" p14:dur="700" advTm="81465">
        <p:fade/>
      </p:transition>
    </mc:Choice>
    <mc:Fallback>
      <p:transition spd="med" advTm="814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4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3012E-9535-C428-30E7-42837034192D}"/>
              </a:ext>
            </a:extLst>
          </p:cNvPr>
          <p:cNvSpPr>
            <a:spLocks noGrp="1"/>
          </p:cNvSpPr>
          <p:nvPr>
            <p:ph type="title"/>
          </p:nvPr>
        </p:nvSpPr>
        <p:spPr/>
        <p:txBody>
          <a:bodyPr>
            <a:normAutofit/>
          </a:bodyPr>
          <a:lstStyle/>
          <a:p>
            <a:pPr algn="ctr"/>
            <a:r>
              <a:rPr lang="en-US" sz="6000" spc="600" dirty="0">
                <a:solidFill>
                  <a:schemeClr val="accent1">
                    <a:lumMod val="40000"/>
                    <a:lumOff val="60000"/>
                  </a:schemeClr>
                </a:solidFill>
              </a:rPr>
              <a:t>Conclusion</a:t>
            </a:r>
          </a:p>
        </p:txBody>
      </p:sp>
      <p:sp>
        <p:nvSpPr>
          <p:cNvPr id="3" name="Content Placeholder 2">
            <a:extLst>
              <a:ext uri="{FF2B5EF4-FFF2-40B4-BE49-F238E27FC236}">
                <a16:creationId xmlns:a16="http://schemas.microsoft.com/office/drawing/2014/main" id="{B998803C-2D13-F430-3076-99DC4B9D5763}"/>
              </a:ext>
            </a:extLst>
          </p:cNvPr>
          <p:cNvSpPr>
            <a:spLocks noGrp="1"/>
          </p:cNvSpPr>
          <p:nvPr>
            <p:ph idx="1"/>
          </p:nvPr>
        </p:nvSpPr>
        <p:spPr/>
        <p:txBody>
          <a:bodyPr/>
          <a:lstStyle/>
          <a:p>
            <a:r>
              <a:rPr lang="en-US" dirty="0">
                <a:solidFill>
                  <a:schemeClr val="accent1">
                    <a:lumMod val="40000"/>
                    <a:lumOff val="60000"/>
                  </a:schemeClr>
                </a:solidFill>
              </a:rPr>
              <a:t>We believe the changes we are implementing will provide a more secure environment for our institution’s data as well as provide a more stable foundation for our DR plan. </a:t>
            </a:r>
          </a:p>
          <a:p>
            <a:r>
              <a:rPr lang="en-US" dirty="0">
                <a:solidFill>
                  <a:schemeClr val="accent1">
                    <a:lumMod val="40000"/>
                    <a:lumOff val="60000"/>
                  </a:schemeClr>
                </a:solidFill>
              </a:rPr>
              <a:t>In modernizing our network, we further provide an alliance with our strategic objectives and enhance the students’ experience by providing a redundant Internet connection and cloud security. </a:t>
            </a:r>
          </a:p>
          <a:p>
            <a:endParaRPr lang="en-US" dirty="0">
              <a:solidFill>
                <a:schemeClr val="accent1">
                  <a:lumMod val="40000"/>
                  <a:lumOff val="60000"/>
                </a:schemeClr>
              </a:solidFill>
            </a:endParaRPr>
          </a:p>
          <a:p>
            <a:pPr marL="0" indent="0" algn="ctr">
              <a:buNone/>
            </a:pPr>
            <a:r>
              <a:rPr lang="en-US" sz="4000" spc="600" dirty="0">
                <a:solidFill>
                  <a:schemeClr val="accent1">
                    <a:lumMod val="40000"/>
                    <a:lumOff val="60000"/>
                  </a:schemeClr>
                </a:solidFill>
              </a:rPr>
              <a:t>The End</a:t>
            </a:r>
          </a:p>
        </p:txBody>
      </p:sp>
      <p:pic>
        <p:nvPicPr>
          <p:cNvPr id="4" name="Conclusion">
            <a:hlinkClick r:id="" action="ppaction://media"/>
            <a:extLst>
              <a:ext uri="{FF2B5EF4-FFF2-40B4-BE49-F238E27FC236}">
                <a16:creationId xmlns:a16="http://schemas.microsoft.com/office/drawing/2014/main" id="{D57BC1B9-CC0A-639F-F2AC-5A8365D67A0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78536" y="6184044"/>
            <a:ext cx="487362" cy="487363"/>
          </a:xfrm>
          <a:prstGeom prst="rect">
            <a:avLst/>
          </a:prstGeom>
        </p:spPr>
      </p:pic>
    </p:spTree>
    <p:extLst>
      <p:ext uri="{BB962C8B-B14F-4D97-AF65-F5344CB8AC3E}">
        <p14:creationId xmlns:p14="http://schemas.microsoft.com/office/powerpoint/2010/main" val="2112208058"/>
      </p:ext>
    </p:extLst>
  </p:cSld>
  <p:clrMapOvr>
    <a:masterClrMapping/>
  </p:clrMapOvr>
  <mc:AlternateContent xmlns:mc="http://schemas.openxmlformats.org/markup-compatibility/2006">
    <mc:Choice xmlns:p14="http://schemas.microsoft.com/office/powerpoint/2010/main" Requires="p14">
      <p:transition spd="med" p14:dur="700" advTm="53253">
        <p:fade/>
      </p:transition>
    </mc:Choice>
    <mc:Fallback>
      <p:transition spd="med" advTm="532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2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Tech 16x9">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spDef>
      <a:spPr/>
      <a:bodyPr rtlCol="0" anchor="ctr"/>
      <a:lstStyle>
        <a:defPPr algn="ctr">
          <a:defRPr sz="2800"/>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2800"/>
        </a:defPPr>
      </a:lstStyle>
    </a:txDef>
  </a:objectDefaults>
  <a:extraClrSchemeLst/>
  <a:extLst>
    <a:ext uri="{05A4C25C-085E-4340-85A3-A5531E510DB2}">
      <thm15:themeFamily xmlns:thm15="http://schemas.microsoft.com/office/thememl/2012/main" name="TF02787990.potx" id="{BDB9CD5E-36EC-45F3-B87D-6D062B8A3823}" vid="{51682E2F-7C85-4D6F-AD40-072EFC83910D}"/>
    </a:ext>
  </a:extLst>
</a:theme>
</file>

<file path=ppt/theme/theme2.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ppt/theme/theme3.xml><?xml version="1.0" encoding="utf-8"?>
<a:theme xmlns:a="http://schemas.openxmlformats.org/drawingml/2006/main" name="Office Theme">
  <a:themeElements>
    <a:clrScheme name="Tech_16x9">
      <a:dk1>
        <a:sysClr val="windowText" lastClr="000000"/>
      </a:dk1>
      <a:lt1>
        <a:sysClr val="window" lastClr="FFFFFF"/>
      </a:lt1>
      <a:dk2>
        <a:srgbClr val="192A52"/>
      </a:dk2>
      <a:lt2>
        <a:srgbClr val="C0C0C0"/>
      </a:lt2>
      <a:accent1>
        <a:srgbClr val="009999"/>
      </a:accent1>
      <a:accent2>
        <a:srgbClr val="E98915"/>
      </a:accent2>
      <a:accent3>
        <a:srgbClr val="A419A7"/>
      </a:accent3>
      <a:accent4>
        <a:srgbClr val="AFC34D"/>
      </a:accent4>
      <a:accent5>
        <a:srgbClr val="E5572B"/>
      </a:accent5>
      <a:accent6>
        <a:srgbClr val="6868C4"/>
      </a:accent6>
      <a:hlink>
        <a:srgbClr val="009999"/>
      </a:hlink>
      <a:folHlink>
        <a:srgbClr val="7F7F7F"/>
      </a:folHlink>
    </a:clrScheme>
    <a:fontScheme name="Calibri">
      <a:maj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Tech_16x9">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schemeClr>
            </a:gs>
          </a:gsLst>
          <a:lin ang="5040000" scaled="1"/>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100000"/>
                <a:shade val="100000"/>
                <a:satMod val="155000"/>
              </a:schemeClr>
            </a:gs>
          </a:gsLst>
          <a:lin ang="16200000" scaled="0"/>
        </a:gradFill>
      </a:fillStyleLst>
      <a:lnStyleLst>
        <a:ln w="9525" cap="flat" cmpd="sng" algn="ctr">
          <a:solidFill>
            <a:schemeClr val="phClr"/>
          </a:solidFill>
          <a:miter lim="800000"/>
        </a:ln>
        <a:ln w="25400" cap="flat" cmpd="sng" algn="ctr">
          <a:solidFill>
            <a:schemeClr val="phClr"/>
          </a:solidFill>
          <a:miter lim="800000"/>
        </a:ln>
        <a:ln w="38100" cap="flat" cmpd="sng" algn="ctr">
          <a:solidFill>
            <a:schemeClr val="phClr"/>
          </a:solidFill>
          <a:miter lim="800000"/>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atMod val="300000"/>
              </a:schemeClr>
            </a:contourClr>
          </a:sp3d>
        </a:effectStyle>
      </a:effectStyleLst>
      <a:bgFillStyleLst>
        <a:solidFill>
          <a:schemeClr val="phClr"/>
        </a:solidFill>
        <a:gradFill rotWithShape="1">
          <a:gsLst>
            <a:gs pos="0">
              <a:schemeClr val="phClr">
                <a:tint val="100000"/>
                <a:shade val="0"/>
                <a:satMod val="100000"/>
              </a:schemeClr>
            </a:gs>
            <a:gs pos="85000">
              <a:schemeClr val="phClr">
                <a:tint val="100000"/>
                <a:shade val="30000"/>
                <a:satMod val="100000"/>
              </a:schemeClr>
            </a:gs>
            <a:gs pos="100000">
              <a:schemeClr val="phClr">
                <a:shade val="60000"/>
                <a:satMod val="100000"/>
              </a:schemeClr>
            </a:gs>
          </a:gsLst>
          <a:lin ang="13500000" scaled="0"/>
        </a:gradFill>
        <a:gradFill rotWithShape="1">
          <a:gsLst>
            <a:gs pos="0">
              <a:schemeClr val="phClr">
                <a:tint val="100000"/>
                <a:shade val="0"/>
                <a:satMod val="100000"/>
              </a:schemeClr>
            </a:gs>
            <a:gs pos="85000">
              <a:schemeClr val="phClr">
                <a:shade val="30000"/>
                <a:satMod val="100000"/>
              </a:schemeClr>
            </a:gs>
            <a:gs pos="100000">
              <a:schemeClr val="phClr">
                <a:shade val="60000"/>
                <a:satMod val="100000"/>
              </a:schemeClr>
            </a:gs>
          </a:gsLst>
          <a:lin ang="189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1345093</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This simple template design works for technology and  businesses, but it's versatile enough to use in other contexts.  It features multiple slide layouts designed for widescreen (16x9 resolution) and includes a sample SmartArt list and chart that are easily editable.</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2011-11-26T00:30:00+00:00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TP102787989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694266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AssetExpire xmlns="4873beb7-5857-4685-be1f-d57550cc96cc">2029-05-12T07:00:00+00:00</AssetExpire>
    <DSATActionTaken xmlns="4873beb7-5857-4685-be1f-d57550cc96cc" xsi:nil="true"/>
    <CSXSubmissionMarket xmlns="4873beb7-5857-4685-be1f-d57550cc96cc" xsi:nil="true"/>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C67BEE-D13F-4BD2-98A5-34D8A0977F68}">
  <ds:schemaRefs>
    <ds:schemaRef ds:uri="4873beb7-5857-4685-be1f-d57550cc96cc"/>
    <ds:schemaRef ds:uri="http://schemas.openxmlformats.org/package/2006/metadata/core-propertie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3836F65B-1B07-41EE-A0E8-BC6EF3855225}">
  <ds:schemaRefs>
    <ds:schemaRef ds:uri="http://schemas.microsoft.com/sharepoint/v3/contenttype/forms"/>
  </ds:schemaRefs>
</ds:datastoreItem>
</file>

<file path=customXml/itemProps3.xml><?xml version="1.0" encoding="utf-8"?>
<ds:datastoreItem xmlns:ds="http://schemas.openxmlformats.org/officeDocument/2006/customXml" ds:itemID="{A09BF4D4-EF60-4196-BFC3-9462D60797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Triple circuit lines presentation (widescreen)</Template>
  <TotalTime>575</TotalTime>
  <Words>836</Words>
  <Application>Microsoft Office PowerPoint</Application>
  <PresentationFormat>Custom</PresentationFormat>
  <Paragraphs>51</Paragraphs>
  <Slides>10</Slides>
  <Notes>1</Notes>
  <HiddenSlides>0</HiddenSlides>
  <MMClips>10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Tech 16x9</vt:lpstr>
      <vt:lpstr>Agency-Wide Information Technology Plan</vt:lpstr>
      <vt:lpstr>Introduction</vt:lpstr>
      <vt:lpstr>Background Information</vt:lpstr>
      <vt:lpstr>Purpose, Objective, and Goals</vt:lpstr>
      <vt:lpstr>Modernization Initiatives </vt:lpstr>
      <vt:lpstr>Critical Information Technology Roadmap</vt:lpstr>
      <vt:lpstr>Evaluation </vt:lpstr>
      <vt:lpstr>Evaluation (cont.)</vt:lpstr>
      <vt:lpstr>Pen Testing in Action </vt:lpstr>
      <vt:lpstr>Conclusion</vt:lpstr>
    </vt:vector>
  </TitlesOfParts>
  <Company>Texarkana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Agency-Wide Information Technology Plan</dc:title>
  <dc:creator>Whisenant, Michael L.</dc:creator>
  <cp:lastModifiedBy>Whisenant, Michael L.</cp:lastModifiedBy>
  <cp:revision>29</cp:revision>
  <dcterms:created xsi:type="dcterms:W3CDTF">2022-12-03T22:07:36Z</dcterms:created>
  <dcterms:modified xsi:type="dcterms:W3CDTF">2022-12-04T13:23:34Z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